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60" r:id="rId2"/>
    <p:sldId id="545" r:id="rId3"/>
    <p:sldId id="311" r:id="rId4"/>
    <p:sldId id="367" r:id="rId5"/>
    <p:sldId id="381" r:id="rId6"/>
    <p:sldId id="283" r:id="rId7"/>
    <p:sldId id="361" r:id="rId8"/>
    <p:sldId id="284" r:id="rId9"/>
    <p:sldId id="285" r:id="rId10"/>
    <p:sldId id="410" r:id="rId11"/>
    <p:sldId id="369" r:id="rId12"/>
    <p:sldId id="368" r:id="rId13"/>
    <p:sldId id="370" r:id="rId14"/>
    <p:sldId id="371" r:id="rId15"/>
    <p:sldId id="373" r:id="rId16"/>
    <p:sldId id="372" r:id="rId17"/>
    <p:sldId id="374" r:id="rId18"/>
    <p:sldId id="375" r:id="rId19"/>
    <p:sldId id="377" r:id="rId20"/>
    <p:sldId id="378" r:id="rId21"/>
    <p:sldId id="379" r:id="rId22"/>
    <p:sldId id="387" r:id="rId23"/>
    <p:sldId id="380" r:id="rId24"/>
    <p:sldId id="382" r:id="rId25"/>
    <p:sldId id="384" r:id="rId26"/>
    <p:sldId id="385" r:id="rId27"/>
    <p:sldId id="386" r:id="rId28"/>
    <p:sldId id="388" r:id="rId29"/>
    <p:sldId id="403" r:id="rId30"/>
    <p:sldId id="389" r:id="rId31"/>
    <p:sldId id="390" r:id="rId32"/>
    <p:sldId id="391" r:id="rId33"/>
    <p:sldId id="392" r:id="rId34"/>
    <p:sldId id="393" r:id="rId35"/>
    <p:sldId id="394" r:id="rId36"/>
    <p:sldId id="542" r:id="rId37"/>
    <p:sldId id="541" r:id="rId38"/>
    <p:sldId id="395" r:id="rId39"/>
    <p:sldId id="396" r:id="rId40"/>
    <p:sldId id="544" r:id="rId41"/>
    <p:sldId id="398" r:id="rId42"/>
    <p:sldId id="399" r:id="rId43"/>
    <p:sldId id="400" r:id="rId44"/>
    <p:sldId id="402" r:id="rId45"/>
    <p:sldId id="401" r:id="rId46"/>
    <p:sldId id="405" r:id="rId47"/>
    <p:sldId id="407" r:id="rId48"/>
    <p:sldId id="406" r:id="rId49"/>
    <p:sldId id="330" r:id="rId50"/>
    <p:sldId id="408" r:id="rId51"/>
    <p:sldId id="349" r:id="rId52"/>
    <p:sldId id="333" r:id="rId53"/>
    <p:sldId id="334" r:id="rId54"/>
    <p:sldId id="337" r:id="rId55"/>
    <p:sldId id="409" r:id="rId56"/>
    <p:sldId id="351" r:id="rId57"/>
    <p:sldId id="543" r:id="rId58"/>
    <p:sldId id="352" r:id="rId59"/>
    <p:sldId id="353" r:id="rId60"/>
    <p:sldId id="366" r:id="rId61"/>
    <p:sldId id="411" r:id="rId62"/>
    <p:sldId id="476" r:id="rId63"/>
    <p:sldId id="539" r:id="rId64"/>
    <p:sldId id="478" r:id="rId65"/>
    <p:sldId id="540" r:id="rId66"/>
    <p:sldId id="546" r:id="rId67"/>
    <p:sldId id="489" r:id="rId68"/>
    <p:sldId id="490" r:id="rId69"/>
    <p:sldId id="492" r:id="rId70"/>
    <p:sldId id="493" r:id="rId71"/>
    <p:sldId id="497" r:id="rId72"/>
    <p:sldId id="547" r:id="rId73"/>
    <p:sldId id="548" r:id="rId74"/>
    <p:sldId id="498" r:id="rId75"/>
    <p:sldId id="310"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B"/>
    <a:srgbClr val="00F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7484" autoAdjust="0"/>
    <p:restoredTop sz="93333" autoAdjust="0"/>
  </p:normalViewPr>
  <p:slideViewPr>
    <p:cSldViewPr snapToGrid="0" snapToObjects="1">
      <p:cViewPr varScale="1">
        <p:scale>
          <a:sx n="62" d="100"/>
          <a:sy n="62" d="100"/>
        </p:scale>
        <p:origin x="208" y="3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2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9166367-CE92-2446-AE5E-A6D84B230D02}"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30A17-4029-6B41-9249-DC6459036380}" type="slidenum">
              <a:rPr lang="en-US" smtClean="0"/>
              <a:t>‹#›</a:t>
            </a:fld>
            <a:endParaRPr lang="en-US"/>
          </a:p>
        </p:txBody>
      </p:sp>
    </p:spTree>
    <p:extLst>
      <p:ext uri="{BB962C8B-B14F-4D97-AF65-F5344CB8AC3E}">
        <p14:creationId xmlns:p14="http://schemas.microsoft.com/office/powerpoint/2010/main" val="3636688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166367-CE92-2446-AE5E-A6D84B230D02}"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30A17-4029-6B41-9249-DC6459036380}" type="slidenum">
              <a:rPr lang="en-US" smtClean="0"/>
              <a:t>‹#›</a:t>
            </a:fld>
            <a:endParaRPr lang="en-US"/>
          </a:p>
        </p:txBody>
      </p:sp>
    </p:spTree>
    <p:extLst>
      <p:ext uri="{BB962C8B-B14F-4D97-AF65-F5344CB8AC3E}">
        <p14:creationId xmlns:p14="http://schemas.microsoft.com/office/powerpoint/2010/main" val="2935973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166367-CE92-2446-AE5E-A6D84B230D02}"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30A17-4029-6B41-9249-DC6459036380}" type="slidenum">
              <a:rPr lang="en-US" smtClean="0"/>
              <a:t>‹#›</a:t>
            </a:fld>
            <a:endParaRPr lang="en-US"/>
          </a:p>
        </p:txBody>
      </p:sp>
    </p:spTree>
    <p:extLst>
      <p:ext uri="{BB962C8B-B14F-4D97-AF65-F5344CB8AC3E}">
        <p14:creationId xmlns:p14="http://schemas.microsoft.com/office/powerpoint/2010/main" val="885360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166367-CE92-2446-AE5E-A6D84B230D02}"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30A17-4029-6B41-9249-DC6459036380}" type="slidenum">
              <a:rPr lang="en-US" smtClean="0"/>
              <a:t>‹#›</a:t>
            </a:fld>
            <a:endParaRPr lang="en-US"/>
          </a:p>
        </p:txBody>
      </p:sp>
    </p:spTree>
    <p:extLst>
      <p:ext uri="{BB962C8B-B14F-4D97-AF65-F5344CB8AC3E}">
        <p14:creationId xmlns:p14="http://schemas.microsoft.com/office/powerpoint/2010/main" val="1775499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166367-CE92-2446-AE5E-A6D84B230D02}"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30A17-4029-6B41-9249-DC6459036380}" type="slidenum">
              <a:rPr lang="en-US" smtClean="0"/>
              <a:t>‹#›</a:t>
            </a:fld>
            <a:endParaRPr lang="en-US"/>
          </a:p>
        </p:txBody>
      </p:sp>
    </p:spTree>
    <p:extLst>
      <p:ext uri="{BB962C8B-B14F-4D97-AF65-F5344CB8AC3E}">
        <p14:creationId xmlns:p14="http://schemas.microsoft.com/office/powerpoint/2010/main" val="1825055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166367-CE92-2446-AE5E-A6D84B230D02}" type="datetimeFigureOut">
              <a:rPr lang="en-US" smtClean="0"/>
              <a:t>9/23/19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30A17-4029-6B41-9249-DC6459036380}" type="slidenum">
              <a:rPr lang="en-US" smtClean="0"/>
              <a:t>‹#›</a:t>
            </a:fld>
            <a:endParaRPr lang="en-US"/>
          </a:p>
        </p:txBody>
      </p:sp>
    </p:spTree>
    <p:extLst>
      <p:ext uri="{BB962C8B-B14F-4D97-AF65-F5344CB8AC3E}">
        <p14:creationId xmlns:p14="http://schemas.microsoft.com/office/powerpoint/2010/main" val="143902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166367-CE92-2446-AE5E-A6D84B230D02}" type="datetimeFigureOut">
              <a:rPr lang="en-US" smtClean="0"/>
              <a:t>9/23/19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330A17-4029-6B41-9249-DC6459036380}" type="slidenum">
              <a:rPr lang="en-US" smtClean="0"/>
              <a:t>‹#›</a:t>
            </a:fld>
            <a:endParaRPr lang="en-US"/>
          </a:p>
        </p:txBody>
      </p:sp>
    </p:spTree>
    <p:extLst>
      <p:ext uri="{BB962C8B-B14F-4D97-AF65-F5344CB8AC3E}">
        <p14:creationId xmlns:p14="http://schemas.microsoft.com/office/powerpoint/2010/main" val="583262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166367-CE92-2446-AE5E-A6D84B230D02}" type="datetimeFigureOut">
              <a:rPr lang="en-US" smtClean="0"/>
              <a:t>9/23/19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330A17-4029-6B41-9249-DC6459036380}" type="slidenum">
              <a:rPr lang="en-US" smtClean="0"/>
              <a:t>‹#›</a:t>
            </a:fld>
            <a:endParaRPr lang="en-US"/>
          </a:p>
        </p:txBody>
      </p:sp>
    </p:spTree>
    <p:extLst>
      <p:ext uri="{BB962C8B-B14F-4D97-AF65-F5344CB8AC3E}">
        <p14:creationId xmlns:p14="http://schemas.microsoft.com/office/powerpoint/2010/main" val="1923820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166367-CE92-2446-AE5E-A6D84B230D02}" type="datetimeFigureOut">
              <a:rPr lang="en-US" smtClean="0"/>
              <a:t>9/23/19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330A17-4029-6B41-9249-DC6459036380}" type="slidenum">
              <a:rPr lang="en-US" smtClean="0"/>
              <a:t>‹#›</a:t>
            </a:fld>
            <a:endParaRPr lang="en-US"/>
          </a:p>
        </p:txBody>
      </p:sp>
    </p:spTree>
    <p:extLst>
      <p:ext uri="{BB962C8B-B14F-4D97-AF65-F5344CB8AC3E}">
        <p14:creationId xmlns:p14="http://schemas.microsoft.com/office/powerpoint/2010/main" val="3310963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166367-CE92-2446-AE5E-A6D84B230D02}" type="datetimeFigureOut">
              <a:rPr lang="en-US" smtClean="0"/>
              <a:t>9/23/19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30A17-4029-6B41-9249-DC6459036380}" type="slidenum">
              <a:rPr lang="en-US" smtClean="0"/>
              <a:t>‹#›</a:t>
            </a:fld>
            <a:endParaRPr lang="en-US"/>
          </a:p>
        </p:txBody>
      </p:sp>
    </p:spTree>
    <p:extLst>
      <p:ext uri="{BB962C8B-B14F-4D97-AF65-F5344CB8AC3E}">
        <p14:creationId xmlns:p14="http://schemas.microsoft.com/office/powerpoint/2010/main" val="757753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166367-CE92-2446-AE5E-A6D84B230D02}" type="datetimeFigureOut">
              <a:rPr lang="en-US" smtClean="0"/>
              <a:t>9/23/19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30A17-4029-6B41-9249-DC6459036380}" type="slidenum">
              <a:rPr lang="en-US" smtClean="0"/>
              <a:t>‹#›</a:t>
            </a:fld>
            <a:endParaRPr lang="en-US"/>
          </a:p>
        </p:txBody>
      </p:sp>
    </p:spTree>
    <p:extLst>
      <p:ext uri="{BB962C8B-B14F-4D97-AF65-F5344CB8AC3E}">
        <p14:creationId xmlns:p14="http://schemas.microsoft.com/office/powerpoint/2010/main" val="907064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166367-CE92-2446-AE5E-A6D84B230D02}" type="datetimeFigureOut">
              <a:rPr lang="en-US" smtClean="0"/>
              <a:t>9/23/19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30A17-4029-6B41-9249-DC6459036380}" type="slidenum">
              <a:rPr lang="en-US" smtClean="0"/>
              <a:t>‹#›</a:t>
            </a:fld>
            <a:endParaRPr lang="en-US"/>
          </a:p>
        </p:txBody>
      </p:sp>
    </p:spTree>
    <p:extLst>
      <p:ext uri="{BB962C8B-B14F-4D97-AF65-F5344CB8AC3E}">
        <p14:creationId xmlns:p14="http://schemas.microsoft.com/office/powerpoint/2010/main" val="1977193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127.0.0.1:300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laraj/currencyAPI"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pi.exchangeratesapi.io/latest?base=USD&amp;symbols=EUR" TargetMode="External"/><Relationship Id="rId2" Type="http://schemas.openxmlformats.org/officeDocument/2006/relationships/hyperlink" Target="https://exchangeratesapi.io/"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minneapolis-edu/web-currency-hb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devcenter.heroku.com/articles/heroku-cli#download-and-install" TargetMode="External"/><Relationship Id="rId2" Type="http://schemas.openxmlformats.org/officeDocument/2006/relationships/hyperlink" Target="https://www.heroku.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desolate-sands-34640.herokuapp.co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npmjs.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Development</a:t>
            </a:r>
          </a:p>
        </p:txBody>
      </p:sp>
      <p:sp>
        <p:nvSpPr>
          <p:cNvPr id="3" name="Subtitle 2"/>
          <p:cNvSpPr>
            <a:spLocks noGrp="1"/>
          </p:cNvSpPr>
          <p:nvPr>
            <p:ph type="subTitle" idx="1"/>
          </p:nvPr>
        </p:nvSpPr>
        <p:spPr/>
        <p:txBody>
          <a:bodyPr/>
          <a:lstStyle/>
          <a:p>
            <a:r>
              <a:rPr lang="en-US" dirty="0"/>
              <a:t>Node.js, Express</a:t>
            </a:r>
          </a:p>
          <a:p>
            <a:endParaRPr lang="en-US" dirty="0"/>
          </a:p>
          <a:p>
            <a:r>
              <a:rPr lang="en-US" dirty="0"/>
              <a:t>First Node site: Currency Converter</a:t>
            </a:r>
          </a:p>
        </p:txBody>
      </p:sp>
    </p:spTree>
    <p:extLst>
      <p:ext uri="{BB962C8B-B14F-4D97-AF65-F5344CB8AC3E}">
        <p14:creationId xmlns:p14="http://schemas.microsoft.com/office/powerpoint/2010/main" val="2520066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package.json</a:t>
            </a:r>
            <a:endParaRPr lang="en-US" dirty="0"/>
          </a:p>
        </p:txBody>
      </p:sp>
      <p:sp>
        <p:nvSpPr>
          <p:cNvPr id="3" name="Content Placeholder 2"/>
          <p:cNvSpPr>
            <a:spLocks noGrp="1"/>
          </p:cNvSpPr>
          <p:nvPr>
            <p:ph idx="1"/>
          </p:nvPr>
        </p:nvSpPr>
        <p:spPr>
          <a:xfrm>
            <a:off x="287867" y="1600200"/>
            <a:ext cx="3461657" cy="4525963"/>
          </a:xfrm>
        </p:spPr>
        <p:txBody>
          <a:bodyPr>
            <a:normAutofit lnSpcReduction="10000"/>
          </a:bodyPr>
          <a:lstStyle/>
          <a:p>
            <a:r>
              <a:rPr lang="en-US" sz="2800" dirty="0" err="1"/>
              <a:t>package.json</a:t>
            </a:r>
            <a:r>
              <a:rPr lang="en-US" sz="2800" dirty="0"/>
              <a:t> contains info about your app</a:t>
            </a:r>
          </a:p>
          <a:p>
            <a:r>
              <a:rPr lang="en-US" sz="2800" dirty="0"/>
              <a:t>scripts - what script to run to start your app?</a:t>
            </a:r>
          </a:p>
          <a:p>
            <a:r>
              <a:rPr lang="en-US" sz="2800" dirty="0"/>
              <a:t>dependencies: what other packages are necessary to install to run your app?</a:t>
            </a:r>
          </a:p>
          <a:p>
            <a:endParaRPr lang="en-US" sz="2800" dirty="0"/>
          </a:p>
        </p:txBody>
      </p:sp>
      <p:pic>
        <p:nvPicPr>
          <p:cNvPr id="4" name="Picture 3">
            <a:extLst>
              <a:ext uri="{FF2B5EF4-FFF2-40B4-BE49-F238E27FC236}">
                <a16:creationId xmlns:a16="http://schemas.microsoft.com/office/drawing/2014/main" id="{637FF29C-1360-F14D-97B5-4ECA78C95685}"/>
              </a:ext>
            </a:extLst>
          </p:cNvPr>
          <p:cNvPicPr>
            <a:picLocks noChangeAspect="1"/>
          </p:cNvPicPr>
          <p:nvPr/>
        </p:nvPicPr>
        <p:blipFill>
          <a:blip r:embed="rId2"/>
          <a:stretch>
            <a:fillRect/>
          </a:stretch>
        </p:blipFill>
        <p:spPr>
          <a:xfrm>
            <a:off x="4451047" y="1600199"/>
            <a:ext cx="4091471" cy="4525963"/>
          </a:xfrm>
          <a:prstGeom prst="rect">
            <a:avLst/>
          </a:prstGeom>
        </p:spPr>
      </p:pic>
    </p:spTree>
    <p:extLst>
      <p:ext uri="{BB962C8B-B14F-4D97-AF65-F5344CB8AC3E}">
        <p14:creationId xmlns:p14="http://schemas.microsoft.com/office/powerpoint/2010/main" val="3825006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your server: Terminal</a:t>
            </a:r>
          </a:p>
        </p:txBody>
      </p:sp>
      <p:sp>
        <p:nvSpPr>
          <p:cNvPr id="3" name="Content Placeholder 2"/>
          <p:cNvSpPr>
            <a:spLocks noGrp="1"/>
          </p:cNvSpPr>
          <p:nvPr>
            <p:ph idx="1"/>
          </p:nvPr>
        </p:nvSpPr>
        <p:spPr/>
        <p:txBody>
          <a:bodyPr>
            <a:normAutofit lnSpcReduction="10000"/>
          </a:bodyPr>
          <a:lstStyle/>
          <a:p>
            <a:r>
              <a:rPr lang="en-US" dirty="0"/>
              <a:t>Terminal: from the currency directory, type </a:t>
            </a:r>
            <a:r>
              <a:rPr lang="en-US" b="1" dirty="0"/>
              <a:t>npm start</a:t>
            </a:r>
          </a:p>
          <a:p>
            <a:endParaRPr lang="en-US" b="1" dirty="0"/>
          </a:p>
          <a:p>
            <a:endParaRPr lang="en-US" b="1" dirty="0"/>
          </a:p>
          <a:p>
            <a:endParaRPr lang="en-US" b="1" dirty="0"/>
          </a:p>
          <a:p>
            <a:endParaRPr lang="en-US" b="1" dirty="0"/>
          </a:p>
          <a:p>
            <a:endParaRPr lang="en-US" b="1" dirty="0"/>
          </a:p>
          <a:p>
            <a:r>
              <a:rPr lang="en-US" dirty="0"/>
              <a:t>To stop your server, press </a:t>
            </a:r>
            <a:r>
              <a:rPr lang="en-US" dirty="0" err="1"/>
              <a:t>Control+C</a:t>
            </a:r>
            <a:endParaRPr lang="en-US" dirty="0"/>
          </a:p>
          <a:p>
            <a:endParaRPr lang="en-US" b="1" dirty="0"/>
          </a:p>
          <a:p>
            <a:endParaRPr lang="en-US" b="1" dirty="0"/>
          </a:p>
        </p:txBody>
      </p:sp>
      <p:pic>
        <p:nvPicPr>
          <p:cNvPr id="4" name="Picture 3"/>
          <p:cNvPicPr>
            <a:picLocks noChangeAspect="1"/>
          </p:cNvPicPr>
          <p:nvPr/>
        </p:nvPicPr>
        <p:blipFill>
          <a:blip r:embed="rId2"/>
          <a:stretch>
            <a:fillRect/>
          </a:stretch>
        </p:blipFill>
        <p:spPr>
          <a:xfrm>
            <a:off x="1612195" y="3313134"/>
            <a:ext cx="5626100" cy="800100"/>
          </a:xfrm>
          <a:prstGeom prst="rect">
            <a:avLst/>
          </a:prstGeom>
        </p:spPr>
      </p:pic>
    </p:spTree>
    <p:extLst>
      <p:ext uri="{BB962C8B-B14F-4D97-AF65-F5344CB8AC3E}">
        <p14:creationId xmlns:p14="http://schemas.microsoft.com/office/powerpoint/2010/main" val="416981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your server: </a:t>
            </a:r>
            <a:r>
              <a:rPr lang="en-US" dirty="0" err="1"/>
              <a:t>Webstorm</a:t>
            </a:r>
            <a:endParaRPr lang="en-US" dirty="0"/>
          </a:p>
        </p:txBody>
      </p:sp>
      <p:sp>
        <p:nvSpPr>
          <p:cNvPr id="3" name="Content Placeholder 2"/>
          <p:cNvSpPr>
            <a:spLocks noGrp="1"/>
          </p:cNvSpPr>
          <p:nvPr>
            <p:ph idx="1"/>
          </p:nvPr>
        </p:nvSpPr>
        <p:spPr>
          <a:xfrm>
            <a:off x="457200" y="1600200"/>
            <a:ext cx="8531578" cy="4525963"/>
          </a:xfrm>
        </p:spPr>
        <p:txBody>
          <a:bodyPr/>
          <a:lstStyle/>
          <a:p>
            <a:r>
              <a:rPr lang="en-US" dirty="0" err="1"/>
              <a:t>Webstorm</a:t>
            </a:r>
            <a:r>
              <a:rPr lang="en-US" dirty="0"/>
              <a:t>: right-click bin/www and select Run.. </a:t>
            </a:r>
          </a:p>
          <a:p>
            <a:r>
              <a:rPr lang="en-US" dirty="0"/>
              <a:t>A run configuration will be created, next time you can click the play button in the menu bar</a:t>
            </a:r>
          </a:p>
        </p:txBody>
      </p:sp>
      <p:pic>
        <p:nvPicPr>
          <p:cNvPr id="5" name="Picture 4"/>
          <p:cNvPicPr>
            <a:picLocks noChangeAspect="1"/>
          </p:cNvPicPr>
          <p:nvPr/>
        </p:nvPicPr>
        <p:blipFill>
          <a:blip r:embed="rId2"/>
          <a:stretch>
            <a:fillRect/>
          </a:stretch>
        </p:blipFill>
        <p:spPr>
          <a:xfrm>
            <a:off x="347133" y="3358865"/>
            <a:ext cx="3316111" cy="3389598"/>
          </a:xfrm>
          <a:prstGeom prst="rect">
            <a:avLst/>
          </a:prstGeom>
        </p:spPr>
      </p:pic>
      <p:pic>
        <p:nvPicPr>
          <p:cNvPr id="6" name="Picture 5"/>
          <p:cNvPicPr>
            <a:picLocks noChangeAspect="1"/>
          </p:cNvPicPr>
          <p:nvPr/>
        </p:nvPicPr>
        <p:blipFill>
          <a:blip r:embed="rId3"/>
          <a:stretch>
            <a:fillRect/>
          </a:stretch>
        </p:blipFill>
        <p:spPr>
          <a:xfrm>
            <a:off x="4056944" y="3358865"/>
            <a:ext cx="2446767" cy="929392"/>
          </a:xfrm>
          <a:prstGeom prst="rect">
            <a:avLst/>
          </a:prstGeom>
        </p:spPr>
      </p:pic>
      <p:sp>
        <p:nvSpPr>
          <p:cNvPr id="7" name="TextBox 6"/>
          <p:cNvSpPr txBox="1"/>
          <p:nvPr/>
        </p:nvSpPr>
        <p:spPr>
          <a:xfrm>
            <a:off x="4981222" y="4712078"/>
            <a:ext cx="4007556" cy="646331"/>
          </a:xfrm>
          <a:prstGeom prst="rect">
            <a:avLst/>
          </a:prstGeom>
          <a:noFill/>
        </p:spPr>
        <p:txBody>
          <a:bodyPr wrap="square" rtlCol="0">
            <a:spAutoFit/>
          </a:bodyPr>
          <a:lstStyle/>
          <a:p>
            <a:r>
              <a:rPr lang="en-US" dirty="0"/>
              <a:t>To stop your server running: click the red stop button</a:t>
            </a:r>
          </a:p>
        </p:txBody>
      </p:sp>
      <p:pic>
        <p:nvPicPr>
          <p:cNvPr id="8" name="Picture 7"/>
          <p:cNvPicPr>
            <a:picLocks noChangeAspect="1"/>
          </p:cNvPicPr>
          <p:nvPr/>
        </p:nvPicPr>
        <p:blipFill>
          <a:blip r:embed="rId4"/>
          <a:stretch>
            <a:fillRect/>
          </a:stretch>
        </p:blipFill>
        <p:spPr>
          <a:xfrm>
            <a:off x="4762500" y="5358409"/>
            <a:ext cx="4381500" cy="1485900"/>
          </a:xfrm>
          <a:prstGeom prst="rect">
            <a:avLst/>
          </a:prstGeom>
          <a:ln>
            <a:solidFill>
              <a:srgbClr val="00F0FF"/>
            </a:solidFill>
          </a:ln>
        </p:spPr>
      </p:pic>
      <p:cxnSp>
        <p:nvCxnSpPr>
          <p:cNvPr id="10" name="Straight Arrow Connector 9"/>
          <p:cNvCxnSpPr/>
          <p:nvPr/>
        </p:nvCxnSpPr>
        <p:spPr>
          <a:xfrm>
            <a:off x="4162778" y="5573889"/>
            <a:ext cx="818444" cy="4374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45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a:t>
            </a:r>
          </a:p>
        </p:txBody>
      </p:sp>
      <p:sp>
        <p:nvSpPr>
          <p:cNvPr id="3" name="Content Placeholder 2"/>
          <p:cNvSpPr>
            <a:spLocks noGrp="1"/>
          </p:cNvSpPr>
          <p:nvPr>
            <p:ph idx="1"/>
          </p:nvPr>
        </p:nvSpPr>
        <p:spPr/>
        <p:txBody>
          <a:bodyPr/>
          <a:lstStyle/>
          <a:p>
            <a:r>
              <a:rPr lang="en-US" dirty="0"/>
              <a:t>Open your browser and go to this address</a:t>
            </a:r>
          </a:p>
          <a:p>
            <a:r>
              <a:rPr lang="en-US" dirty="0">
                <a:hlinkClick r:id="rId2"/>
              </a:rPr>
              <a:t>http://127.0.0.1:3000/</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1019707" y="3205163"/>
            <a:ext cx="4699000" cy="2921000"/>
          </a:xfrm>
          <a:prstGeom prst="rect">
            <a:avLst/>
          </a:prstGeom>
          <a:ln>
            <a:solidFill>
              <a:srgbClr val="7F7F7F"/>
            </a:solidFill>
          </a:ln>
        </p:spPr>
      </p:pic>
      <p:sp>
        <p:nvSpPr>
          <p:cNvPr id="5" name="TextBox 4">
            <a:extLst>
              <a:ext uri="{FF2B5EF4-FFF2-40B4-BE49-F238E27FC236}">
                <a16:creationId xmlns:a16="http://schemas.microsoft.com/office/drawing/2014/main" id="{FCCB3A06-1220-B049-A7FE-F15ED2CE8912}"/>
              </a:ext>
            </a:extLst>
          </p:cNvPr>
          <p:cNvSpPr txBox="1"/>
          <p:nvPr/>
        </p:nvSpPr>
        <p:spPr>
          <a:xfrm>
            <a:off x="6149591" y="4089678"/>
            <a:ext cx="2537209" cy="1815882"/>
          </a:xfrm>
          <a:prstGeom prst="rect">
            <a:avLst/>
          </a:prstGeom>
          <a:noFill/>
        </p:spPr>
        <p:txBody>
          <a:bodyPr wrap="square" rtlCol="0">
            <a:spAutoFit/>
          </a:bodyPr>
          <a:lstStyle/>
          <a:p>
            <a:r>
              <a:rPr lang="en-US" sz="2800" dirty="0"/>
              <a:t>"Welcome to Express" message? success!</a:t>
            </a:r>
          </a:p>
        </p:txBody>
      </p:sp>
    </p:spTree>
    <p:extLst>
      <p:ext uri="{BB962C8B-B14F-4D97-AF65-F5344CB8AC3E}">
        <p14:creationId xmlns:p14="http://schemas.microsoft.com/office/powerpoint/2010/main" val="3296488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your app: </a:t>
            </a:r>
            <a:r>
              <a:rPr lang="en-US" dirty="0" err="1"/>
              <a:t>app.js</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app.js</a:t>
            </a:r>
            <a:r>
              <a:rPr lang="en-US" dirty="0"/>
              <a:t>: main configuration file</a:t>
            </a:r>
          </a:p>
          <a:p>
            <a:r>
              <a:rPr lang="en-US" dirty="0"/>
              <a:t>Add and configure different modules for your entire app: this is where you can configure and add databases; template engine; cookie processing; POST form processing; session storage; logging, authentication</a:t>
            </a:r>
            <a:r>
              <a:rPr lang="is-IS" dirty="0"/>
              <a:t>…. </a:t>
            </a:r>
          </a:p>
          <a:p>
            <a:pPr lvl="1"/>
            <a:r>
              <a:rPr lang="is-IS" dirty="0"/>
              <a:t>The default app has some of these, we'll add others in future apps; there are many other modules too </a:t>
            </a:r>
          </a:p>
          <a:p>
            <a:r>
              <a:rPr lang="is-IS" dirty="0"/>
              <a:t>At a high level, which URLs paths should be sent to which route handlers? </a:t>
            </a:r>
            <a:r>
              <a:rPr lang="is-IS" b="1" dirty="0"/>
              <a:t>Routing</a:t>
            </a:r>
            <a:endParaRPr lang="en-US" b="1" dirty="0"/>
          </a:p>
        </p:txBody>
      </p:sp>
    </p:spTree>
    <p:extLst>
      <p:ext uri="{BB962C8B-B14F-4D97-AF65-F5344CB8AC3E}">
        <p14:creationId xmlns:p14="http://schemas.microsoft.com/office/powerpoint/2010/main" val="182949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views</a:t>
            </a:r>
          </a:p>
        </p:txBody>
      </p:sp>
      <p:sp>
        <p:nvSpPr>
          <p:cNvPr id="3" name="Content Placeholder 2"/>
          <p:cNvSpPr>
            <a:spLocks noGrp="1"/>
          </p:cNvSpPr>
          <p:nvPr>
            <p:ph idx="1"/>
          </p:nvPr>
        </p:nvSpPr>
        <p:spPr/>
        <p:txBody>
          <a:bodyPr/>
          <a:lstStyle/>
          <a:p>
            <a:r>
              <a:rPr lang="en-US" dirty="0"/>
              <a:t>views/</a:t>
            </a:r>
            <a:r>
              <a:rPr lang="en-US" dirty="0" err="1"/>
              <a:t>index.hbs</a:t>
            </a:r>
            <a:endParaRPr lang="en-US" dirty="0"/>
          </a:p>
          <a:p>
            <a:endParaRPr lang="en-US" dirty="0"/>
          </a:p>
          <a:p>
            <a:endParaRPr lang="en-US" dirty="0"/>
          </a:p>
          <a:p>
            <a:r>
              <a:rPr lang="en-US" dirty="0"/>
              <a:t>views/</a:t>
            </a:r>
            <a:r>
              <a:rPr lang="en-US" dirty="0" err="1"/>
              <a:t>layout.hbs</a:t>
            </a:r>
            <a:endParaRPr lang="en-US" dirty="0"/>
          </a:p>
        </p:txBody>
      </p:sp>
      <p:pic>
        <p:nvPicPr>
          <p:cNvPr id="4" name="Picture 3"/>
          <p:cNvPicPr>
            <a:picLocks noChangeAspect="1"/>
          </p:cNvPicPr>
          <p:nvPr/>
        </p:nvPicPr>
        <p:blipFill>
          <a:blip r:embed="rId2"/>
          <a:stretch>
            <a:fillRect/>
          </a:stretch>
        </p:blipFill>
        <p:spPr>
          <a:xfrm>
            <a:off x="2427206" y="2245607"/>
            <a:ext cx="4442368" cy="1044222"/>
          </a:xfrm>
          <a:prstGeom prst="rect">
            <a:avLst/>
          </a:prstGeom>
        </p:spPr>
      </p:pic>
      <p:pic>
        <p:nvPicPr>
          <p:cNvPr id="5" name="Picture 4"/>
          <p:cNvPicPr>
            <a:picLocks noChangeAspect="1"/>
          </p:cNvPicPr>
          <p:nvPr/>
        </p:nvPicPr>
        <p:blipFill>
          <a:blip r:embed="rId3"/>
          <a:stretch>
            <a:fillRect/>
          </a:stretch>
        </p:blipFill>
        <p:spPr>
          <a:xfrm>
            <a:off x="738811" y="4017963"/>
            <a:ext cx="5549900" cy="2108200"/>
          </a:xfrm>
          <a:prstGeom prst="rect">
            <a:avLst/>
          </a:prstGeom>
        </p:spPr>
      </p:pic>
      <p:sp>
        <p:nvSpPr>
          <p:cNvPr id="6" name="TextBox 5"/>
          <p:cNvSpPr txBox="1"/>
          <p:nvPr/>
        </p:nvSpPr>
        <p:spPr>
          <a:xfrm>
            <a:off x="296334" y="6418112"/>
            <a:ext cx="8548509" cy="369332"/>
          </a:xfrm>
          <a:prstGeom prst="rect">
            <a:avLst/>
          </a:prstGeom>
          <a:noFill/>
        </p:spPr>
        <p:txBody>
          <a:bodyPr wrap="none" rtlCol="0">
            <a:spAutoFit/>
          </a:bodyPr>
          <a:lstStyle/>
          <a:p>
            <a:r>
              <a:rPr lang="en-US" dirty="0"/>
              <a:t>{{{body}}} is magically replaced with the text in </a:t>
            </a:r>
            <a:r>
              <a:rPr lang="en-US" dirty="0" err="1"/>
              <a:t>index.hbs</a:t>
            </a:r>
            <a:r>
              <a:rPr lang="en-US" dirty="0"/>
              <a:t> when a route renders </a:t>
            </a:r>
            <a:r>
              <a:rPr lang="en-US" dirty="0" err="1"/>
              <a:t>index.hbs</a:t>
            </a:r>
            <a:endParaRPr lang="en-US" dirty="0"/>
          </a:p>
        </p:txBody>
      </p:sp>
    </p:spTree>
    <p:extLst>
      <p:ext uri="{BB962C8B-B14F-4D97-AF65-F5344CB8AC3E}">
        <p14:creationId xmlns:p14="http://schemas.microsoft.com/office/powerpoint/2010/main" val="2386469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your app: routes</a:t>
            </a:r>
          </a:p>
        </p:txBody>
      </p:sp>
      <p:sp>
        <p:nvSpPr>
          <p:cNvPr id="3" name="Content Placeholder 2"/>
          <p:cNvSpPr>
            <a:spLocks noGrp="1"/>
          </p:cNvSpPr>
          <p:nvPr>
            <p:ph idx="1"/>
          </p:nvPr>
        </p:nvSpPr>
        <p:spPr>
          <a:xfrm>
            <a:off x="457200" y="1388973"/>
            <a:ext cx="8229600" cy="4525963"/>
          </a:xfrm>
        </p:spPr>
        <p:txBody>
          <a:bodyPr/>
          <a:lstStyle/>
          <a:p>
            <a:r>
              <a:rPr lang="en-US" dirty="0"/>
              <a:t>routes directory: JS files to handle different routes - URL paths - for your app</a:t>
            </a:r>
          </a:p>
          <a:p>
            <a:endParaRPr lang="en-US" dirty="0"/>
          </a:p>
        </p:txBody>
      </p:sp>
      <p:pic>
        <p:nvPicPr>
          <p:cNvPr id="4" name="Picture 3"/>
          <p:cNvPicPr>
            <a:picLocks noChangeAspect="1"/>
          </p:cNvPicPr>
          <p:nvPr/>
        </p:nvPicPr>
        <p:blipFill>
          <a:blip r:embed="rId2"/>
          <a:stretch>
            <a:fillRect/>
          </a:stretch>
        </p:blipFill>
        <p:spPr>
          <a:xfrm>
            <a:off x="4749800" y="2729794"/>
            <a:ext cx="4394200" cy="2019300"/>
          </a:xfrm>
          <a:prstGeom prst="rect">
            <a:avLst/>
          </a:prstGeom>
        </p:spPr>
      </p:pic>
      <p:pic>
        <p:nvPicPr>
          <p:cNvPr id="5" name="Picture 4"/>
          <p:cNvPicPr>
            <a:picLocks noChangeAspect="1"/>
          </p:cNvPicPr>
          <p:nvPr/>
        </p:nvPicPr>
        <p:blipFill>
          <a:blip r:embed="rId3"/>
          <a:stretch>
            <a:fillRect/>
          </a:stretch>
        </p:blipFill>
        <p:spPr>
          <a:xfrm>
            <a:off x="457199" y="2860322"/>
            <a:ext cx="4025453" cy="879122"/>
          </a:xfrm>
          <a:prstGeom prst="rect">
            <a:avLst/>
          </a:prstGeom>
        </p:spPr>
      </p:pic>
      <p:cxnSp>
        <p:nvCxnSpPr>
          <p:cNvPr id="7" name="Straight Arrow Connector 6"/>
          <p:cNvCxnSpPr/>
          <p:nvPr/>
        </p:nvCxnSpPr>
        <p:spPr>
          <a:xfrm>
            <a:off x="3245556" y="3259667"/>
            <a:ext cx="1504244" cy="225777"/>
          </a:xfrm>
          <a:prstGeom prst="straightConnector1">
            <a:avLst/>
          </a:prstGeom>
          <a:ln>
            <a:solidFill>
              <a:srgbClr val="00F0FF"/>
            </a:solidFill>
            <a:tailEnd type="arrow"/>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4"/>
          <a:stretch>
            <a:fillRect/>
          </a:stretch>
        </p:blipFill>
        <p:spPr>
          <a:xfrm>
            <a:off x="317052" y="4749094"/>
            <a:ext cx="4165600" cy="1879600"/>
          </a:xfrm>
          <a:prstGeom prst="rect">
            <a:avLst/>
          </a:prstGeom>
        </p:spPr>
      </p:pic>
      <p:cxnSp>
        <p:nvCxnSpPr>
          <p:cNvPr id="10" name="Straight Arrow Connector 9"/>
          <p:cNvCxnSpPr/>
          <p:nvPr/>
        </p:nvCxnSpPr>
        <p:spPr>
          <a:xfrm>
            <a:off x="2311400" y="3651955"/>
            <a:ext cx="0" cy="990601"/>
          </a:xfrm>
          <a:prstGeom prst="straightConnector1">
            <a:avLst/>
          </a:prstGeom>
          <a:ln>
            <a:solidFill>
              <a:srgbClr val="00F0FF"/>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5"/>
          <a:stretch>
            <a:fillRect/>
          </a:stretch>
        </p:blipFill>
        <p:spPr>
          <a:xfrm>
            <a:off x="3485445" y="6115527"/>
            <a:ext cx="2729088" cy="742472"/>
          </a:xfrm>
          <a:prstGeom prst="rect">
            <a:avLst/>
          </a:prstGeom>
          <a:ln>
            <a:solidFill>
              <a:srgbClr val="A6A6A6"/>
            </a:solidFill>
          </a:ln>
        </p:spPr>
      </p:pic>
      <p:sp>
        <p:nvSpPr>
          <p:cNvPr id="13" name="TextBox 12"/>
          <p:cNvSpPr txBox="1"/>
          <p:nvPr/>
        </p:nvSpPr>
        <p:spPr>
          <a:xfrm>
            <a:off x="578556" y="4379762"/>
            <a:ext cx="1582484" cy="369332"/>
          </a:xfrm>
          <a:prstGeom prst="rect">
            <a:avLst/>
          </a:prstGeom>
          <a:noFill/>
          <a:ln>
            <a:solidFill>
              <a:srgbClr val="A6A6A6"/>
            </a:solidFill>
          </a:ln>
        </p:spPr>
        <p:txBody>
          <a:bodyPr wrap="none" rtlCol="0">
            <a:spAutoFit/>
          </a:bodyPr>
          <a:lstStyle/>
          <a:p>
            <a:r>
              <a:rPr lang="en-US" dirty="0"/>
              <a:t>routes/</a:t>
            </a:r>
            <a:r>
              <a:rPr lang="en-US" dirty="0" err="1"/>
              <a:t>users.js</a:t>
            </a:r>
            <a:endParaRPr lang="en-US" dirty="0"/>
          </a:p>
        </p:txBody>
      </p:sp>
      <p:sp>
        <p:nvSpPr>
          <p:cNvPr id="14" name="TextBox 13"/>
          <p:cNvSpPr txBox="1"/>
          <p:nvPr/>
        </p:nvSpPr>
        <p:spPr>
          <a:xfrm>
            <a:off x="7334956" y="2377068"/>
            <a:ext cx="1595309" cy="369332"/>
          </a:xfrm>
          <a:prstGeom prst="rect">
            <a:avLst/>
          </a:prstGeom>
          <a:noFill/>
          <a:ln>
            <a:solidFill>
              <a:srgbClr val="A6A6A6"/>
            </a:solidFill>
          </a:ln>
        </p:spPr>
        <p:txBody>
          <a:bodyPr wrap="none" rtlCol="0">
            <a:spAutoFit/>
          </a:bodyPr>
          <a:lstStyle/>
          <a:p>
            <a:r>
              <a:rPr lang="en-US" dirty="0"/>
              <a:t>routes/</a:t>
            </a:r>
            <a:r>
              <a:rPr lang="en-US" dirty="0" err="1"/>
              <a:t>index.js</a:t>
            </a:r>
            <a:endParaRPr lang="en-US" dirty="0"/>
          </a:p>
        </p:txBody>
      </p:sp>
      <p:pic>
        <p:nvPicPr>
          <p:cNvPr id="16" name="Picture 15"/>
          <p:cNvPicPr>
            <a:picLocks noChangeAspect="1"/>
          </p:cNvPicPr>
          <p:nvPr/>
        </p:nvPicPr>
        <p:blipFill>
          <a:blip r:embed="rId6"/>
          <a:stretch>
            <a:fillRect/>
          </a:stretch>
        </p:blipFill>
        <p:spPr>
          <a:xfrm>
            <a:off x="6794500" y="4652564"/>
            <a:ext cx="2349500" cy="1441143"/>
          </a:xfrm>
          <a:prstGeom prst="rect">
            <a:avLst/>
          </a:prstGeom>
          <a:ln>
            <a:solidFill>
              <a:srgbClr val="A6A6A6"/>
            </a:solidFill>
          </a:ln>
        </p:spPr>
      </p:pic>
      <p:sp>
        <p:nvSpPr>
          <p:cNvPr id="17" name="TextBox 16"/>
          <p:cNvSpPr txBox="1"/>
          <p:nvPr/>
        </p:nvSpPr>
        <p:spPr>
          <a:xfrm>
            <a:off x="1151468" y="2490990"/>
            <a:ext cx="741572" cy="369332"/>
          </a:xfrm>
          <a:prstGeom prst="rect">
            <a:avLst/>
          </a:prstGeom>
          <a:noFill/>
          <a:ln>
            <a:solidFill>
              <a:srgbClr val="A6A6A6"/>
            </a:solidFill>
          </a:ln>
        </p:spPr>
        <p:txBody>
          <a:bodyPr wrap="none" rtlCol="0">
            <a:spAutoFit/>
          </a:bodyPr>
          <a:lstStyle/>
          <a:p>
            <a:r>
              <a:rPr lang="en-US" dirty="0" err="1"/>
              <a:t>app.js</a:t>
            </a:r>
            <a:endParaRPr lang="en-US" dirty="0"/>
          </a:p>
        </p:txBody>
      </p:sp>
    </p:spTree>
    <p:extLst>
      <p:ext uri="{BB962C8B-B14F-4D97-AF65-F5344CB8AC3E}">
        <p14:creationId xmlns:p14="http://schemas.microsoft.com/office/powerpoint/2010/main" val="14144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527"/>
            <a:ext cx="8229600" cy="1143000"/>
          </a:xfrm>
        </p:spPr>
        <p:txBody>
          <a:bodyPr/>
          <a:lstStyle/>
          <a:p>
            <a:r>
              <a:rPr lang="en-US" dirty="0"/>
              <a:t>Where does the page come from?</a:t>
            </a:r>
          </a:p>
        </p:txBody>
      </p:sp>
      <p:sp>
        <p:nvSpPr>
          <p:cNvPr id="3" name="Content Placeholder 2"/>
          <p:cNvSpPr>
            <a:spLocks noGrp="1"/>
          </p:cNvSpPr>
          <p:nvPr>
            <p:ph idx="1"/>
          </p:nvPr>
        </p:nvSpPr>
        <p:spPr>
          <a:xfrm>
            <a:off x="211015" y="1276527"/>
            <a:ext cx="8675175" cy="4047419"/>
          </a:xfrm>
        </p:spPr>
        <p:txBody>
          <a:bodyPr>
            <a:normAutofit fontScale="62500" lnSpcReduction="20000"/>
          </a:bodyPr>
          <a:lstStyle/>
          <a:p>
            <a:r>
              <a:rPr lang="en-US" dirty="0"/>
              <a:t>Request arrives at bin/www and is passed onto </a:t>
            </a:r>
            <a:r>
              <a:rPr lang="en-US" dirty="0" err="1"/>
              <a:t>app.js</a:t>
            </a:r>
            <a:endParaRPr lang="en-US" dirty="0"/>
          </a:p>
          <a:p>
            <a:r>
              <a:rPr lang="en-US" dirty="0" err="1"/>
              <a:t>app.js</a:t>
            </a:r>
            <a:r>
              <a:rPr lang="en-US" dirty="0"/>
              <a:t> examines the </a:t>
            </a:r>
            <a:r>
              <a:rPr lang="en-US" b="1" dirty="0"/>
              <a:t>path</a:t>
            </a:r>
            <a:r>
              <a:rPr lang="en-US" dirty="0"/>
              <a:t> - everything after http://127.0.0.1:3000 in the URL - and decides which route JS file to send the request to</a:t>
            </a:r>
          </a:p>
          <a:p>
            <a:pPr lvl="1"/>
            <a:r>
              <a:rPr lang="en-US" dirty="0"/>
              <a:t>Your server doesn't care about the domain</a:t>
            </a:r>
          </a:p>
          <a:p>
            <a:r>
              <a:rPr lang="en-US" dirty="0"/>
              <a:t>So a request to the URL </a:t>
            </a:r>
            <a:r>
              <a:rPr lang="en-US" sz="2800" dirty="0">
                <a:latin typeface="Consolas"/>
                <a:cs typeface="Consolas"/>
              </a:rPr>
              <a:t>http://127.0.0.1:3000/</a:t>
            </a:r>
            <a:r>
              <a:rPr lang="en-US" sz="2800" dirty="0"/>
              <a:t>   </a:t>
            </a:r>
            <a:r>
              <a:rPr lang="en-US" dirty="0"/>
              <a:t>becomes a request to </a:t>
            </a:r>
            <a:r>
              <a:rPr lang="en-US" b="1" dirty="0"/>
              <a:t>/</a:t>
            </a:r>
            <a:r>
              <a:rPr lang="en-US" dirty="0"/>
              <a:t> </a:t>
            </a:r>
          </a:p>
          <a:p>
            <a:r>
              <a:rPr lang="en-US" dirty="0"/>
              <a:t>So a request to the URL </a:t>
            </a:r>
            <a:r>
              <a:rPr lang="en-US" sz="2800" dirty="0">
                <a:latin typeface="Consolas"/>
                <a:cs typeface="Consolas"/>
              </a:rPr>
              <a:t>http://127.0.0.1:3000/users</a:t>
            </a:r>
            <a:r>
              <a:rPr lang="en-US" dirty="0"/>
              <a:t>   becomes a request to </a:t>
            </a:r>
            <a:r>
              <a:rPr lang="en-US" sz="2900" b="1" dirty="0">
                <a:latin typeface="Consolas"/>
                <a:cs typeface="Consolas"/>
              </a:rPr>
              <a:t>/users</a:t>
            </a:r>
            <a:endParaRPr lang="en-US" sz="2900" dirty="0"/>
          </a:p>
          <a:p>
            <a:r>
              <a:rPr lang="en-US" dirty="0" err="1"/>
              <a:t>app.js</a:t>
            </a:r>
            <a:r>
              <a:rPr lang="en-US" dirty="0"/>
              <a:t> has been configured to send every request starting with </a:t>
            </a:r>
            <a:r>
              <a:rPr lang="en-US" b="1" dirty="0"/>
              <a:t>/</a:t>
            </a:r>
            <a:r>
              <a:rPr lang="en-US" dirty="0"/>
              <a:t> to </a:t>
            </a:r>
            <a:r>
              <a:rPr lang="en-US" b="1" dirty="0"/>
              <a:t>routes/</a:t>
            </a:r>
            <a:r>
              <a:rPr lang="en-US" b="1" dirty="0" err="1"/>
              <a:t>index.js</a:t>
            </a:r>
            <a:r>
              <a:rPr lang="en-US" dirty="0"/>
              <a:t> to find a route handler method. All of the handlers in routes/</a:t>
            </a:r>
            <a:r>
              <a:rPr lang="en-US" dirty="0" err="1"/>
              <a:t>index.js</a:t>
            </a:r>
            <a:r>
              <a:rPr lang="en-US" dirty="0"/>
              <a:t> will be checked, </a:t>
            </a:r>
          </a:p>
          <a:p>
            <a:pPr lvl="1"/>
            <a:r>
              <a:rPr lang="en-US" dirty="0"/>
              <a:t>and if there's a function that handles a request to this path, then this function will be called to handle the request and provide a response</a:t>
            </a:r>
          </a:p>
          <a:p>
            <a:pPr lvl="1"/>
            <a:r>
              <a:rPr lang="en-US" dirty="0"/>
              <a:t>If there is no match, control returns to </a:t>
            </a:r>
            <a:r>
              <a:rPr lang="en-US" dirty="0" err="1"/>
              <a:t>app.js</a:t>
            </a:r>
            <a:r>
              <a:rPr lang="en-US" dirty="0"/>
              <a:t> to try the next routes file - /users/</a:t>
            </a:r>
          </a:p>
          <a:p>
            <a:pPr lvl="1"/>
            <a:r>
              <a:rPr lang="en-US" dirty="0"/>
              <a:t>If there is still no match, a 404 not found response is returned </a:t>
            </a:r>
          </a:p>
          <a:p>
            <a:endParaRPr lang="en-US" b="1" dirty="0"/>
          </a:p>
        </p:txBody>
      </p:sp>
      <p:pic>
        <p:nvPicPr>
          <p:cNvPr id="5" name="Picture 4"/>
          <p:cNvPicPr>
            <a:picLocks noChangeAspect="1"/>
          </p:cNvPicPr>
          <p:nvPr/>
        </p:nvPicPr>
        <p:blipFill>
          <a:blip r:embed="rId2"/>
          <a:stretch>
            <a:fillRect/>
          </a:stretch>
        </p:blipFill>
        <p:spPr>
          <a:xfrm>
            <a:off x="3703889" y="5817835"/>
            <a:ext cx="4982911" cy="898878"/>
          </a:xfrm>
          <a:prstGeom prst="rect">
            <a:avLst/>
          </a:prstGeom>
          <a:ln>
            <a:solidFill>
              <a:srgbClr val="BFBFBF"/>
            </a:solidFill>
          </a:ln>
        </p:spPr>
      </p:pic>
      <p:pic>
        <p:nvPicPr>
          <p:cNvPr id="6" name="Picture 5"/>
          <p:cNvPicPr>
            <a:picLocks noChangeAspect="1"/>
          </p:cNvPicPr>
          <p:nvPr/>
        </p:nvPicPr>
        <p:blipFill>
          <a:blip r:embed="rId3"/>
          <a:stretch>
            <a:fillRect/>
          </a:stretch>
        </p:blipFill>
        <p:spPr>
          <a:xfrm>
            <a:off x="0" y="5323946"/>
            <a:ext cx="5181389" cy="616832"/>
          </a:xfrm>
          <a:prstGeom prst="rect">
            <a:avLst/>
          </a:prstGeom>
          <a:ln>
            <a:solidFill>
              <a:schemeClr val="bg1">
                <a:lumMod val="75000"/>
              </a:schemeClr>
            </a:solidFill>
          </a:ln>
        </p:spPr>
      </p:pic>
    </p:spTree>
    <p:extLst>
      <p:ext uri="{BB962C8B-B14F-4D97-AF65-F5344CB8AC3E}">
        <p14:creationId xmlns:p14="http://schemas.microsoft.com/office/powerpoint/2010/main" val="243780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71"/>
            <a:ext cx="8229600" cy="1143000"/>
          </a:xfrm>
        </p:spPr>
        <p:txBody>
          <a:bodyPr/>
          <a:lstStyle/>
          <a:p>
            <a:r>
              <a:rPr lang="en-US" dirty="0"/>
              <a:t>routes/</a:t>
            </a:r>
            <a:r>
              <a:rPr lang="en-US" dirty="0" err="1"/>
              <a:t>index.js</a:t>
            </a:r>
            <a:endParaRPr lang="en-US" dirty="0"/>
          </a:p>
        </p:txBody>
      </p:sp>
      <p:sp>
        <p:nvSpPr>
          <p:cNvPr id="3" name="Content Placeholder 2"/>
          <p:cNvSpPr>
            <a:spLocks noGrp="1"/>
          </p:cNvSpPr>
          <p:nvPr>
            <p:ph idx="1"/>
          </p:nvPr>
        </p:nvSpPr>
        <p:spPr>
          <a:xfrm>
            <a:off x="457200" y="1205971"/>
            <a:ext cx="8229600" cy="4525963"/>
          </a:xfrm>
        </p:spPr>
        <p:txBody>
          <a:bodyPr/>
          <a:lstStyle/>
          <a:p>
            <a:r>
              <a:rPr lang="en-US" dirty="0" err="1"/>
              <a:t>app.js</a:t>
            </a:r>
            <a:r>
              <a:rPr lang="en-US" dirty="0"/>
              <a:t> passes the request to </a:t>
            </a:r>
            <a:r>
              <a:rPr lang="en-US" dirty="0" err="1"/>
              <a:t>index.js</a:t>
            </a:r>
            <a:endParaRPr lang="en-US" dirty="0"/>
          </a:p>
          <a:p>
            <a:r>
              <a:rPr lang="en-US" dirty="0"/>
              <a:t>The request is a GET request to the path '/'</a:t>
            </a:r>
          </a:p>
          <a:p>
            <a:r>
              <a:rPr lang="en-US" dirty="0" err="1"/>
              <a:t>index.js</a:t>
            </a:r>
            <a:r>
              <a:rPr lang="en-US" dirty="0"/>
              <a:t> checks to see if the request to GET '/' matches any of the route handlers it defines</a:t>
            </a:r>
          </a:p>
          <a:p>
            <a:r>
              <a:rPr lang="en-US" dirty="0"/>
              <a:t>Yes - it matches this route</a:t>
            </a:r>
          </a:p>
        </p:txBody>
      </p:sp>
      <p:pic>
        <p:nvPicPr>
          <p:cNvPr id="5" name="Picture 4"/>
          <p:cNvPicPr>
            <a:picLocks noChangeAspect="1"/>
          </p:cNvPicPr>
          <p:nvPr/>
        </p:nvPicPr>
        <p:blipFill>
          <a:blip r:embed="rId2"/>
          <a:stretch>
            <a:fillRect/>
          </a:stretch>
        </p:blipFill>
        <p:spPr>
          <a:xfrm>
            <a:off x="3398977" y="4411133"/>
            <a:ext cx="5457157" cy="2446867"/>
          </a:xfrm>
          <a:prstGeom prst="rect">
            <a:avLst/>
          </a:prstGeom>
        </p:spPr>
      </p:pic>
      <p:cxnSp>
        <p:nvCxnSpPr>
          <p:cNvPr id="7" name="Straight Arrow Connector 6"/>
          <p:cNvCxnSpPr/>
          <p:nvPr/>
        </p:nvCxnSpPr>
        <p:spPr>
          <a:xfrm flipH="1">
            <a:off x="5164669" y="4226467"/>
            <a:ext cx="1179552" cy="1178089"/>
          </a:xfrm>
          <a:prstGeom prst="straightConnector1">
            <a:avLst/>
          </a:prstGeom>
          <a:ln w="28575" cmpd="sng">
            <a:solidFill>
              <a:srgbClr val="FF00FB"/>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217333" y="5192889"/>
            <a:ext cx="5771445" cy="1213555"/>
          </a:xfrm>
          <a:prstGeom prst="rect">
            <a:avLst/>
          </a:prstGeom>
          <a:noFill/>
          <a:ln w="19050" cmpd="sng">
            <a:solidFill>
              <a:srgbClr val="FF00F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344221" y="3857135"/>
            <a:ext cx="1053782" cy="369332"/>
          </a:xfrm>
          <a:prstGeom prst="rect">
            <a:avLst/>
          </a:prstGeom>
          <a:noFill/>
        </p:spPr>
        <p:txBody>
          <a:bodyPr wrap="none" rtlCol="0">
            <a:spAutoFit/>
          </a:bodyPr>
          <a:lstStyle/>
          <a:p>
            <a:r>
              <a:rPr lang="en-US" dirty="0"/>
              <a:t>path is '/'</a:t>
            </a:r>
          </a:p>
        </p:txBody>
      </p:sp>
      <p:cxnSp>
        <p:nvCxnSpPr>
          <p:cNvPr id="15" name="Straight Arrow Connector 14"/>
          <p:cNvCxnSpPr/>
          <p:nvPr/>
        </p:nvCxnSpPr>
        <p:spPr>
          <a:xfrm flipH="1">
            <a:off x="4818948" y="4226467"/>
            <a:ext cx="691442" cy="1178089"/>
          </a:xfrm>
          <a:prstGeom prst="straightConnector1">
            <a:avLst/>
          </a:prstGeom>
          <a:ln w="28575" cmpd="sng">
            <a:solidFill>
              <a:srgbClr val="FF00FB"/>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11" idx="1"/>
          </p:cNvCxnSpPr>
          <p:nvPr/>
        </p:nvCxnSpPr>
        <p:spPr>
          <a:xfrm>
            <a:off x="2610556" y="5781933"/>
            <a:ext cx="606777" cy="17734"/>
          </a:xfrm>
          <a:prstGeom prst="straightConnector1">
            <a:avLst/>
          </a:prstGeom>
          <a:ln w="28575" cmpd="sng">
            <a:solidFill>
              <a:srgbClr val="FF00FB"/>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27280" y="3873226"/>
            <a:ext cx="1223975" cy="369332"/>
          </a:xfrm>
          <a:prstGeom prst="rect">
            <a:avLst/>
          </a:prstGeom>
          <a:noFill/>
        </p:spPr>
        <p:txBody>
          <a:bodyPr wrap="none" rtlCol="0">
            <a:spAutoFit/>
          </a:bodyPr>
          <a:lstStyle/>
          <a:p>
            <a:r>
              <a:rPr lang="en-US" dirty="0"/>
              <a:t>verb is GET</a:t>
            </a:r>
          </a:p>
        </p:txBody>
      </p:sp>
      <p:sp>
        <p:nvSpPr>
          <p:cNvPr id="19" name="TextBox 18"/>
          <p:cNvSpPr txBox="1"/>
          <p:nvPr/>
        </p:nvSpPr>
        <p:spPr>
          <a:xfrm>
            <a:off x="1165578" y="5547268"/>
            <a:ext cx="1520068" cy="369332"/>
          </a:xfrm>
          <a:prstGeom prst="rect">
            <a:avLst/>
          </a:prstGeom>
          <a:noFill/>
        </p:spPr>
        <p:txBody>
          <a:bodyPr wrap="none" rtlCol="0">
            <a:spAutoFit/>
          </a:bodyPr>
          <a:lstStyle/>
          <a:p>
            <a:r>
              <a:rPr lang="en-US" dirty="0"/>
              <a:t>Route handler</a:t>
            </a:r>
          </a:p>
        </p:txBody>
      </p:sp>
    </p:spTree>
    <p:extLst>
      <p:ext uri="{BB962C8B-B14F-4D97-AF65-F5344CB8AC3E}">
        <p14:creationId xmlns:p14="http://schemas.microsoft.com/office/powerpoint/2010/main" val="2071925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71"/>
            <a:ext cx="8229600" cy="910696"/>
          </a:xfrm>
        </p:spPr>
        <p:txBody>
          <a:bodyPr/>
          <a:lstStyle/>
          <a:p>
            <a:r>
              <a:rPr lang="en-US" dirty="0"/>
              <a:t>routes/</a:t>
            </a:r>
            <a:r>
              <a:rPr lang="en-US" dirty="0" err="1"/>
              <a:t>index.js</a:t>
            </a:r>
            <a:endParaRPr lang="en-US" dirty="0"/>
          </a:p>
        </p:txBody>
      </p:sp>
      <p:sp>
        <p:nvSpPr>
          <p:cNvPr id="3" name="Content Placeholder 2"/>
          <p:cNvSpPr>
            <a:spLocks noGrp="1"/>
          </p:cNvSpPr>
          <p:nvPr>
            <p:ph idx="1"/>
          </p:nvPr>
        </p:nvSpPr>
        <p:spPr>
          <a:xfrm>
            <a:off x="457200" y="1199444"/>
            <a:ext cx="8229600" cy="4320824"/>
          </a:xfrm>
        </p:spPr>
        <p:txBody>
          <a:bodyPr>
            <a:normAutofit/>
          </a:bodyPr>
          <a:lstStyle/>
          <a:p>
            <a:r>
              <a:rPr lang="en-US" sz="2400" dirty="0"/>
              <a:t>The callback function in the matching route handler runs to provide a response to this request</a:t>
            </a:r>
          </a:p>
          <a:p>
            <a:r>
              <a:rPr lang="en-US" sz="2400" dirty="0"/>
              <a:t>Takes 3 arguments </a:t>
            </a:r>
          </a:p>
          <a:p>
            <a:pPr lvl="1"/>
            <a:r>
              <a:rPr lang="en-US" sz="2000" b="1" dirty="0" err="1"/>
              <a:t>req</a:t>
            </a:r>
            <a:r>
              <a:rPr lang="en-US" sz="2000" dirty="0"/>
              <a:t>  a request object, contains info about the request</a:t>
            </a:r>
          </a:p>
          <a:p>
            <a:pPr lvl="1"/>
            <a:r>
              <a:rPr lang="en-US" sz="2000" b="1" dirty="0"/>
              <a:t>res</a:t>
            </a:r>
            <a:r>
              <a:rPr lang="en-US" sz="2000" dirty="0"/>
              <a:t>  a response object, used to create the response</a:t>
            </a:r>
          </a:p>
          <a:p>
            <a:pPr lvl="1"/>
            <a:r>
              <a:rPr lang="en-US" sz="2000" b="1" dirty="0"/>
              <a:t>next</a:t>
            </a:r>
            <a:r>
              <a:rPr lang="en-US" sz="2000" dirty="0"/>
              <a:t>  a function that can be used to call the next route handler. If this route will not handle the entire request, next() is used to send the request on to another route handler. e.g. if there's an error, it can pass the request onto the error handler to show a 500 or 404 page </a:t>
            </a:r>
          </a:p>
        </p:txBody>
      </p:sp>
      <p:pic>
        <p:nvPicPr>
          <p:cNvPr id="5" name="Picture 4"/>
          <p:cNvPicPr>
            <a:picLocks noChangeAspect="1"/>
          </p:cNvPicPr>
          <p:nvPr/>
        </p:nvPicPr>
        <p:blipFill>
          <a:blip r:embed="rId2"/>
          <a:stretch>
            <a:fillRect/>
          </a:stretch>
        </p:blipFill>
        <p:spPr>
          <a:xfrm>
            <a:off x="3889022" y="4611920"/>
            <a:ext cx="4600222" cy="2062636"/>
          </a:xfrm>
          <a:prstGeom prst="rect">
            <a:avLst/>
          </a:prstGeom>
        </p:spPr>
      </p:pic>
    </p:spTree>
    <p:extLst>
      <p:ext uri="{BB962C8B-B14F-4D97-AF65-F5344CB8AC3E}">
        <p14:creationId xmlns:p14="http://schemas.microsoft.com/office/powerpoint/2010/main" val="192244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1B77-F978-A84E-812E-E73C2474A222}"/>
              </a:ext>
            </a:extLst>
          </p:cNvPr>
          <p:cNvSpPr>
            <a:spLocks noGrp="1"/>
          </p:cNvSpPr>
          <p:nvPr>
            <p:ph type="title"/>
          </p:nvPr>
        </p:nvSpPr>
        <p:spPr/>
        <p:txBody>
          <a:bodyPr/>
          <a:lstStyle/>
          <a:p>
            <a:r>
              <a:rPr lang="en-US" dirty="0"/>
              <a:t>These slides and code:</a:t>
            </a:r>
          </a:p>
        </p:txBody>
      </p:sp>
      <p:sp>
        <p:nvSpPr>
          <p:cNvPr id="3" name="Content Placeholder 2">
            <a:extLst>
              <a:ext uri="{FF2B5EF4-FFF2-40B4-BE49-F238E27FC236}">
                <a16:creationId xmlns:a16="http://schemas.microsoft.com/office/drawing/2014/main" id="{900D9706-DB52-6C4C-BAB0-2BECFD84AEC9}"/>
              </a:ext>
            </a:extLst>
          </p:cNvPr>
          <p:cNvSpPr>
            <a:spLocks noGrp="1"/>
          </p:cNvSpPr>
          <p:nvPr>
            <p:ph idx="1"/>
          </p:nvPr>
        </p:nvSpPr>
        <p:spPr/>
        <p:txBody>
          <a:bodyPr/>
          <a:lstStyle/>
          <a:p>
            <a:r>
              <a:rPr lang="en-US" dirty="0">
                <a:hlinkClick r:id="rId2"/>
              </a:rPr>
              <a:t>https://github.com/claraj/currencyAPI</a:t>
            </a:r>
            <a:endParaRPr lang="en-US" dirty="0"/>
          </a:p>
        </p:txBody>
      </p:sp>
    </p:spTree>
    <p:extLst>
      <p:ext uri="{BB962C8B-B14F-4D97-AF65-F5344CB8AC3E}">
        <p14:creationId xmlns:p14="http://schemas.microsoft.com/office/powerpoint/2010/main" val="3669966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71"/>
            <a:ext cx="8229600" cy="910696"/>
          </a:xfrm>
        </p:spPr>
        <p:txBody>
          <a:bodyPr/>
          <a:lstStyle/>
          <a:p>
            <a:r>
              <a:rPr lang="en-US" dirty="0"/>
              <a:t>routes/</a:t>
            </a:r>
            <a:r>
              <a:rPr lang="en-US" dirty="0" err="1"/>
              <a:t>index.js</a:t>
            </a:r>
            <a:endParaRPr lang="en-US" dirty="0"/>
          </a:p>
        </p:txBody>
      </p:sp>
      <p:sp>
        <p:nvSpPr>
          <p:cNvPr id="3" name="Content Placeholder 2"/>
          <p:cNvSpPr>
            <a:spLocks noGrp="1"/>
          </p:cNvSpPr>
          <p:nvPr>
            <p:ph idx="1"/>
          </p:nvPr>
        </p:nvSpPr>
        <p:spPr>
          <a:xfrm>
            <a:off x="457200" y="987778"/>
            <a:ext cx="8229600" cy="4320824"/>
          </a:xfrm>
        </p:spPr>
        <p:txBody>
          <a:bodyPr>
            <a:normAutofit/>
          </a:bodyPr>
          <a:lstStyle/>
          <a:p>
            <a:r>
              <a:rPr lang="en-US" sz="2400" dirty="0"/>
              <a:t>The callback function in the matching route handler runs to provide a response to this request</a:t>
            </a:r>
          </a:p>
          <a:p>
            <a:r>
              <a:rPr lang="en-US" sz="2400" dirty="0"/>
              <a:t>The example route renders and template for the response</a:t>
            </a:r>
          </a:p>
          <a:p>
            <a:r>
              <a:rPr lang="en-US" sz="2400" b="1" dirty="0"/>
              <a:t>rendering</a:t>
            </a:r>
            <a:r>
              <a:rPr lang="en-US" sz="2400" dirty="0"/>
              <a:t>: take template and data, put them together, and output HTML</a:t>
            </a:r>
          </a:p>
          <a:p>
            <a:r>
              <a:rPr lang="en-US" sz="2400" dirty="0" err="1"/>
              <a:t>res.render</a:t>
            </a:r>
            <a:r>
              <a:rPr lang="en-US" sz="2400" dirty="0"/>
              <a:t>() takes the name of a template plus an optional object, and outputs a HTML page</a:t>
            </a:r>
          </a:p>
          <a:p>
            <a:r>
              <a:rPr lang="en-US" sz="2400" dirty="0"/>
              <a:t>www will send this response (including the HTML page and the default status code, 200) to the client</a:t>
            </a:r>
          </a:p>
        </p:txBody>
      </p:sp>
      <p:pic>
        <p:nvPicPr>
          <p:cNvPr id="5" name="Picture 4"/>
          <p:cNvPicPr>
            <a:picLocks noChangeAspect="1"/>
          </p:cNvPicPr>
          <p:nvPr/>
        </p:nvPicPr>
        <p:blipFill>
          <a:blip r:embed="rId2"/>
          <a:stretch>
            <a:fillRect/>
          </a:stretch>
        </p:blipFill>
        <p:spPr>
          <a:xfrm>
            <a:off x="3889022" y="4696587"/>
            <a:ext cx="4600222" cy="2062636"/>
          </a:xfrm>
          <a:prstGeom prst="rect">
            <a:avLst/>
          </a:prstGeom>
        </p:spPr>
      </p:pic>
    </p:spTree>
    <p:extLst>
      <p:ext uri="{BB962C8B-B14F-4D97-AF65-F5344CB8AC3E}">
        <p14:creationId xmlns:p14="http://schemas.microsoft.com/office/powerpoint/2010/main" val="2256494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810"/>
            <a:ext cx="8229600" cy="1143000"/>
          </a:xfrm>
        </p:spPr>
        <p:txBody>
          <a:bodyPr/>
          <a:lstStyle/>
          <a:p>
            <a:r>
              <a:rPr lang="en-US" dirty="0"/>
              <a:t>Templates</a:t>
            </a:r>
          </a:p>
        </p:txBody>
      </p:sp>
      <p:sp>
        <p:nvSpPr>
          <p:cNvPr id="3" name="Content Placeholder 2"/>
          <p:cNvSpPr>
            <a:spLocks noGrp="1"/>
          </p:cNvSpPr>
          <p:nvPr>
            <p:ph idx="1"/>
          </p:nvPr>
        </p:nvSpPr>
        <p:spPr>
          <a:xfrm>
            <a:off x="457200" y="1081263"/>
            <a:ext cx="8229600" cy="3090863"/>
          </a:xfrm>
        </p:spPr>
        <p:txBody>
          <a:bodyPr>
            <a:normAutofit lnSpcReduction="10000"/>
          </a:bodyPr>
          <a:lstStyle/>
          <a:p>
            <a:r>
              <a:rPr lang="en-US" sz="2800" dirty="0"/>
              <a:t>views/</a:t>
            </a:r>
            <a:r>
              <a:rPr lang="en-US" sz="2800" dirty="0" err="1"/>
              <a:t>index.html</a:t>
            </a:r>
            <a:endParaRPr lang="en-US" sz="2800" dirty="0"/>
          </a:p>
          <a:p>
            <a:r>
              <a:rPr lang="en-US" sz="2800" dirty="0"/>
              <a:t>Attributes in your object match placeholders in your template</a:t>
            </a:r>
          </a:p>
          <a:p>
            <a:r>
              <a:rPr lang="en-US" sz="2800" dirty="0"/>
              <a:t>In this example, data is hardcoded in the template, but in can also be fetched from a database or another server; and vary depending on data in the request</a:t>
            </a:r>
          </a:p>
        </p:txBody>
      </p:sp>
      <p:pic>
        <p:nvPicPr>
          <p:cNvPr id="4" name="Picture 3"/>
          <p:cNvPicPr>
            <a:picLocks noChangeAspect="1"/>
          </p:cNvPicPr>
          <p:nvPr/>
        </p:nvPicPr>
        <p:blipFill>
          <a:blip r:embed="rId2"/>
          <a:stretch>
            <a:fillRect/>
          </a:stretch>
        </p:blipFill>
        <p:spPr>
          <a:xfrm>
            <a:off x="1619955" y="5639153"/>
            <a:ext cx="4250268" cy="1062567"/>
          </a:xfrm>
          <a:prstGeom prst="rect">
            <a:avLst/>
          </a:prstGeom>
        </p:spPr>
      </p:pic>
      <p:pic>
        <p:nvPicPr>
          <p:cNvPr id="5" name="Picture 4"/>
          <p:cNvPicPr>
            <a:picLocks noChangeAspect="1"/>
          </p:cNvPicPr>
          <p:nvPr/>
        </p:nvPicPr>
        <p:blipFill>
          <a:blip r:embed="rId3"/>
          <a:stretch>
            <a:fillRect/>
          </a:stretch>
        </p:blipFill>
        <p:spPr>
          <a:xfrm>
            <a:off x="179885" y="4046714"/>
            <a:ext cx="5690338" cy="1435100"/>
          </a:xfrm>
          <a:prstGeom prst="rect">
            <a:avLst/>
          </a:prstGeom>
        </p:spPr>
      </p:pic>
      <p:cxnSp>
        <p:nvCxnSpPr>
          <p:cNvPr id="7" name="Straight Arrow Connector 6"/>
          <p:cNvCxnSpPr/>
          <p:nvPr/>
        </p:nvCxnSpPr>
        <p:spPr>
          <a:xfrm flipH="1">
            <a:off x="3302000" y="5037667"/>
            <a:ext cx="324556" cy="832555"/>
          </a:xfrm>
          <a:prstGeom prst="straightConnector1">
            <a:avLst/>
          </a:prstGeom>
          <a:ln>
            <a:solidFill>
              <a:srgbClr val="FF00FB"/>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stretch>
            <a:fillRect/>
          </a:stretch>
        </p:blipFill>
        <p:spPr>
          <a:xfrm>
            <a:off x="6345767" y="4868333"/>
            <a:ext cx="2463800" cy="1727200"/>
          </a:xfrm>
          <a:prstGeom prst="rect">
            <a:avLst/>
          </a:prstGeom>
          <a:ln>
            <a:solidFill>
              <a:schemeClr val="bg1">
                <a:lumMod val="50000"/>
              </a:schemeClr>
            </a:solidFill>
          </a:ln>
        </p:spPr>
      </p:pic>
      <p:cxnSp>
        <p:nvCxnSpPr>
          <p:cNvPr id="12" name="Straight Arrow Connector 11"/>
          <p:cNvCxnSpPr/>
          <p:nvPr/>
        </p:nvCxnSpPr>
        <p:spPr>
          <a:xfrm>
            <a:off x="4964289" y="5037667"/>
            <a:ext cx="1710267" cy="395111"/>
          </a:xfrm>
          <a:prstGeom prst="straightConnector1">
            <a:avLst/>
          </a:prstGeom>
          <a:ln>
            <a:solidFill>
              <a:srgbClr val="FF00FB"/>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964289" y="5037667"/>
            <a:ext cx="2683933" cy="832555"/>
          </a:xfrm>
          <a:prstGeom prst="straightConnector1">
            <a:avLst/>
          </a:prstGeom>
          <a:ln>
            <a:solidFill>
              <a:srgbClr val="FF00F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1450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Templates</a:t>
            </a:r>
          </a:p>
        </p:txBody>
      </p:sp>
      <p:sp>
        <p:nvSpPr>
          <p:cNvPr id="3" name="Content Placeholder 2"/>
          <p:cNvSpPr>
            <a:spLocks noGrp="1"/>
          </p:cNvSpPr>
          <p:nvPr>
            <p:ph idx="1"/>
          </p:nvPr>
        </p:nvSpPr>
        <p:spPr/>
        <p:txBody>
          <a:bodyPr>
            <a:normAutofit fontScale="77500" lnSpcReduction="20000"/>
          </a:bodyPr>
          <a:lstStyle/>
          <a:p>
            <a:r>
              <a:rPr lang="en-US" dirty="0"/>
              <a:t>Template engines combine data plus template to make HTML</a:t>
            </a:r>
          </a:p>
          <a:p>
            <a:r>
              <a:rPr lang="en-US" dirty="0"/>
              <a:t>Various </a:t>
            </a:r>
            <a:r>
              <a:rPr lang="en-US" dirty="0" err="1"/>
              <a:t>templating</a:t>
            </a:r>
            <a:r>
              <a:rPr lang="en-US" dirty="0"/>
              <a:t> languages with different syntax; most use {{ }} to indicate placeholders for data</a:t>
            </a:r>
          </a:p>
          <a:p>
            <a:r>
              <a:rPr lang="en-US" dirty="0"/>
              <a:t>EJS, Jade, </a:t>
            </a:r>
            <a:r>
              <a:rPr lang="en-US" b="1" dirty="0"/>
              <a:t>Handlebars</a:t>
            </a:r>
            <a:r>
              <a:rPr lang="is-IS" dirty="0"/>
              <a:t>…   other web app frameworks have their own template languages e.g. Jinja with Flask</a:t>
            </a:r>
          </a:p>
          <a:p>
            <a:r>
              <a:rPr lang="is-IS" dirty="0"/>
              <a:t>Templates can have placeholders for data</a:t>
            </a:r>
          </a:p>
          <a:p>
            <a:r>
              <a:rPr lang="is-IS" dirty="0"/>
              <a:t>Conditional Logic: e.g. if a piece of data exists, display it, if not display a not found message</a:t>
            </a:r>
          </a:p>
          <a:p>
            <a:r>
              <a:rPr lang="is-IS" dirty="0"/>
              <a:t>Loops: e.g. create a row in a table for each item in an array</a:t>
            </a:r>
          </a:p>
          <a:p>
            <a:r>
              <a:rPr lang="is-IS" dirty="0"/>
              <a:t>Helper functions, formatters help format data; produce more complex HTML from the data e.g. capitalize text; format dates...</a:t>
            </a:r>
          </a:p>
          <a:p>
            <a:endParaRPr lang="is-IS" dirty="0"/>
          </a:p>
        </p:txBody>
      </p:sp>
    </p:spTree>
    <p:extLst>
      <p:ext uri="{BB962C8B-B14F-4D97-AF65-F5344CB8AC3E}">
        <p14:creationId xmlns:p14="http://schemas.microsoft.com/office/powerpoint/2010/main" val="15862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344" y="-7584"/>
            <a:ext cx="8229600" cy="1143000"/>
          </a:xfrm>
        </p:spPr>
        <p:txBody>
          <a:bodyPr/>
          <a:lstStyle/>
          <a:p>
            <a:r>
              <a:rPr lang="en-US" dirty="0"/>
              <a:t>Adding another page</a:t>
            </a:r>
          </a:p>
        </p:txBody>
      </p:sp>
      <p:sp>
        <p:nvSpPr>
          <p:cNvPr id="3" name="Content Placeholder 2"/>
          <p:cNvSpPr>
            <a:spLocks noGrp="1"/>
          </p:cNvSpPr>
          <p:nvPr>
            <p:ph idx="1"/>
          </p:nvPr>
        </p:nvSpPr>
        <p:spPr>
          <a:xfrm>
            <a:off x="157239" y="1202093"/>
            <a:ext cx="4232728" cy="4525963"/>
          </a:xfrm>
        </p:spPr>
        <p:txBody>
          <a:bodyPr>
            <a:normAutofit/>
          </a:bodyPr>
          <a:lstStyle/>
          <a:p>
            <a:r>
              <a:rPr lang="en-US" sz="2800" dirty="0"/>
              <a:t>Decide on the URL for that page </a:t>
            </a:r>
          </a:p>
          <a:p>
            <a:pPr lvl="1"/>
            <a:r>
              <a:rPr lang="en-US" sz="2400" dirty="0"/>
              <a:t>For this example </a:t>
            </a:r>
            <a:r>
              <a:rPr lang="en-US" sz="2400" b="1" dirty="0"/>
              <a:t>/about</a:t>
            </a:r>
          </a:p>
          <a:p>
            <a:r>
              <a:rPr lang="en-US" sz="2800" dirty="0"/>
              <a:t>Add a route handler, in routes/</a:t>
            </a:r>
            <a:r>
              <a:rPr lang="en-US" sz="2800" dirty="0" err="1"/>
              <a:t>index.js</a:t>
            </a:r>
            <a:endParaRPr lang="en-US" sz="2800" dirty="0"/>
          </a:p>
          <a:p>
            <a:r>
              <a:rPr lang="en-US" sz="2800" dirty="0"/>
              <a:t>Create another template file, views/</a:t>
            </a:r>
            <a:r>
              <a:rPr lang="en-US" sz="2800" dirty="0" err="1"/>
              <a:t>about.hbs</a:t>
            </a:r>
            <a:endParaRPr lang="en-US" sz="2800" dirty="0"/>
          </a:p>
          <a:p>
            <a:pPr marL="0" indent="0">
              <a:buNone/>
            </a:pPr>
            <a:endParaRPr lang="en-US" sz="2800" dirty="0"/>
          </a:p>
          <a:p>
            <a:pPr marL="0" indent="0">
              <a:buNone/>
            </a:pPr>
            <a:endParaRPr lang="en-US" sz="2800" dirty="0"/>
          </a:p>
          <a:p>
            <a:endParaRPr lang="en-US" sz="2800" dirty="0"/>
          </a:p>
        </p:txBody>
      </p:sp>
      <p:sp>
        <p:nvSpPr>
          <p:cNvPr id="7" name="TextBox 6"/>
          <p:cNvSpPr txBox="1"/>
          <p:nvPr/>
        </p:nvSpPr>
        <p:spPr>
          <a:xfrm>
            <a:off x="355881" y="5852023"/>
            <a:ext cx="4935785" cy="830997"/>
          </a:xfrm>
          <a:prstGeom prst="rect">
            <a:avLst/>
          </a:prstGeom>
          <a:noFill/>
        </p:spPr>
        <p:txBody>
          <a:bodyPr wrap="square" rtlCol="0">
            <a:spAutoFit/>
          </a:bodyPr>
          <a:lstStyle/>
          <a:p>
            <a:r>
              <a:rPr lang="en-US" sz="2400" dirty="0"/>
              <a:t>Restart your server and go to 127.0.0.1:3000/about</a:t>
            </a:r>
          </a:p>
        </p:txBody>
      </p:sp>
      <p:pic>
        <p:nvPicPr>
          <p:cNvPr id="6" name="Picture 5">
            <a:extLst>
              <a:ext uri="{FF2B5EF4-FFF2-40B4-BE49-F238E27FC236}">
                <a16:creationId xmlns:a16="http://schemas.microsoft.com/office/drawing/2014/main" id="{A602EECD-1006-2648-9192-5D8E12181C27}"/>
              </a:ext>
            </a:extLst>
          </p:cNvPr>
          <p:cNvPicPr>
            <a:picLocks noChangeAspect="1"/>
          </p:cNvPicPr>
          <p:nvPr/>
        </p:nvPicPr>
        <p:blipFill>
          <a:blip r:embed="rId2"/>
          <a:stretch>
            <a:fillRect/>
          </a:stretch>
        </p:blipFill>
        <p:spPr>
          <a:xfrm>
            <a:off x="4288368" y="1202093"/>
            <a:ext cx="4787900" cy="2984500"/>
          </a:xfrm>
          <a:prstGeom prst="rect">
            <a:avLst/>
          </a:prstGeom>
        </p:spPr>
      </p:pic>
      <p:pic>
        <p:nvPicPr>
          <p:cNvPr id="15" name="Picture 14">
            <a:extLst>
              <a:ext uri="{FF2B5EF4-FFF2-40B4-BE49-F238E27FC236}">
                <a16:creationId xmlns:a16="http://schemas.microsoft.com/office/drawing/2014/main" id="{CAC298DB-C31D-2E4D-BB9B-197F6EA595BC}"/>
              </a:ext>
            </a:extLst>
          </p:cNvPr>
          <p:cNvPicPr>
            <a:picLocks noChangeAspect="1"/>
          </p:cNvPicPr>
          <p:nvPr/>
        </p:nvPicPr>
        <p:blipFill>
          <a:blip r:embed="rId3"/>
          <a:stretch>
            <a:fillRect/>
          </a:stretch>
        </p:blipFill>
        <p:spPr>
          <a:xfrm>
            <a:off x="745446" y="4954022"/>
            <a:ext cx="2805029" cy="1021485"/>
          </a:xfrm>
          <a:prstGeom prst="rect">
            <a:avLst/>
          </a:prstGeom>
        </p:spPr>
      </p:pic>
      <p:sp>
        <p:nvSpPr>
          <p:cNvPr id="13" name="TextBox 12"/>
          <p:cNvSpPr txBox="1"/>
          <p:nvPr/>
        </p:nvSpPr>
        <p:spPr>
          <a:xfrm>
            <a:off x="6821715" y="1207713"/>
            <a:ext cx="1595309" cy="369332"/>
          </a:xfrm>
          <a:prstGeom prst="rect">
            <a:avLst/>
          </a:prstGeom>
          <a:solidFill>
            <a:srgbClr val="FFFFFF"/>
          </a:solidFill>
          <a:ln>
            <a:solidFill>
              <a:srgbClr val="A6A6A6"/>
            </a:solidFill>
          </a:ln>
        </p:spPr>
        <p:txBody>
          <a:bodyPr wrap="none" rtlCol="0">
            <a:spAutoFit/>
          </a:bodyPr>
          <a:lstStyle/>
          <a:p>
            <a:r>
              <a:rPr lang="en-US" dirty="0"/>
              <a:t>routes/</a:t>
            </a:r>
            <a:r>
              <a:rPr lang="en-US" dirty="0" err="1"/>
              <a:t>index.js</a:t>
            </a:r>
            <a:endParaRPr lang="en-US" dirty="0"/>
          </a:p>
        </p:txBody>
      </p:sp>
      <p:sp>
        <p:nvSpPr>
          <p:cNvPr id="14" name="TextBox 13"/>
          <p:cNvSpPr txBox="1"/>
          <p:nvPr/>
        </p:nvSpPr>
        <p:spPr>
          <a:xfrm>
            <a:off x="2414210" y="4584690"/>
            <a:ext cx="1749197" cy="369332"/>
          </a:xfrm>
          <a:prstGeom prst="rect">
            <a:avLst/>
          </a:prstGeom>
          <a:solidFill>
            <a:srgbClr val="FFFFFF"/>
          </a:solidFill>
          <a:ln>
            <a:solidFill>
              <a:srgbClr val="A6A6A6"/>
            </a:solidFill>
          </a:ln>
        </p:spPr>
        <p:txBody>
          <a:bodyPr wrap="none" rtlCol="0">
            <a:spAutoFit/>
          </a:bodyPr>
          <a:lstStyle/>
          <a:p>
            <a:r>
              <a:rPr lang="en-US" dirty="0"/>
              <a:t>views/</a:t>
            </a:r>
            <a:r>
              <a:rPr lang="en-US" dirty="0" err="1"/>
              <a:t>about.hbs</a:t>
            </a:r>
            <a:endParaRPr lang="en-US" dirty="0"/>
          </a:p>
        </p:txBody>
      </p:sp>
      <p:sp>
        <p:nvSpPr>
          <p:cNvPr id="4" name="Right Brace 3">
            <a:extLst>
              <a:ext uri="{FF2B5EF4-FFF2-40B4-BE49-F238E27FC236}">
                <a16:creationId xmlns:a16="http://schemas.microsoft.com/office/drawing/2014/main" id="{A0420E8B-F086-FF4A-BB7B-4868DCCDCA0B}"/>
              </a:ext>
            </a:extLst>
          </p:cNvPr>
          <p:cNvSpPr/>
          <p:nvPr/>
        </p:nvSpPr>
        <p:spPr>
          <a:xfrm rot="5400000">
            <a:off x="7814557" y="3090623"/>
            <a:ext cx="205988" cy="1410285"/>
          </a:xfrm>
          <a:prstGeom prst="rightBrace">
            <a:avLst/>
          </a:prstGeom>
          <a:ln>
            <a:solidFill>
              <a:srgbClr val="FF00FB"/>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A150D91-39E6-5B4D-991A-D86482493987}"/>
              </a:ext>
            </a:extLst>
          </p:cNvPr>
          <p:cNvSpPr txBox="1"/>
          <p:nvPr/>
        </p:nvSpPr>
        <p:spPr>
          <a:xfrm>
            <a:off x="7214716" y="4038506"/>
            <a:ext cx="1617228" cy="430887"/>
          </a:xfrm>
          <a:prstGeom prst="rect">
            <a:avLst/>
          </a:prstGeom>
          <a:solidFill>
            <a:schemeClr val="bg1"/>
          </a:solidFill>
          <a:ln>
            <a:solidFill>
              <a:schemeClr val="bg1">
                <a:lumMod val="65000"/>
              </a:schemeClr>
            </a:solidFill>
          </a:ln>
        </p:spPr>
        <p:txBody>
          <a:bodyPr wrap="square" rtlCol="0">
            <a:spAutoFit/>
          </a:bodyPr>
          <a:lstStyle/>
          <a:p>
            <a:r>
              <a:rPr lang="en-US" sz="1100" dirty="0"/>
              <a:t>You can change this to any text you like</a:t>
            </a:r>
          </a:p>
        </p:txBody>
      </p:sp>
      <p:pic>
        <p:nvPicPr>
          <p:cNvPr id="11" name="Picture 10">
            <a:extLst>
              <a:ext uri="{FF2B5EF4-FFF2-40B4-BE49-F238E27FC236}">
                <a16:creationId xmlns:a16="http://schemas.microsoft.com/office/drawing/2014/main" id="{CEC15363-1327-F941-8EB0-A7BC9421D664}"/>
              </a:ext>
            </a:extLst>
          </p:cNvPr>
          <p:cNvPicPr>
            <a:picLocks noChangeAspect="1"/>
          </p:cNvPicPr>
          <p:nvPr/>
        </p:nvPicPr>
        <p:blipFill>
          <a:blip r:embed="rId4"/>
          <a:stretch>
            <a:fillRect/>
          </a:stretch>
        </p:blipFill>
        <p:spPr>
          <a:xfrm>
            <a:off x="4790711" y="4718910"/>
            <a:ext cx="4292600" cy="2133600"/>
          </a:xfrm>
          <a:prstGeom prst="rect">
            <a:avLst/>
          </a:prstGeom>
          <a:ln>
            <a:solidFill>
              <a:schemeClr val="bg1">
                <a:lumMod val="75000"/>
              </a:schemeClr>
            </a:solidFill>
          </a:ln>
        </p:spPr>
      </p:pic>
    </p:spTree>
    <p:extLst>
      <p:ext uri="{BB962C8B-B14F-4D97-AF65-F5344CB8AC3E}">
        <p14:creationId xmlns:p14="http://schemas.microsoft.com/office/powerpoint/2010/main" val="2672647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Restarting your server</a:t>
            </a:r>
          </a:p>
        </p:txBody>
      </p:sp>
      <p:sp>
        <p:nvSpPr>
          <p:cNvPr id="3" name="Content Placeholder 2"/>
          <p:cNvSpPr>
            <a:spLocks noGrp="1"/>
          </p:cNvSpPr>
          <p:nvPr>
            <p:ph idx="1"/>
          </p:nvPr>
        </p:nvSpPr>
        <p:spPr>
          <a:xfrm>
            <a:off x="457200" y="1600200"/>
            <a:ext cx="8229600" cy="5102051"/>
          </a:xfrm>
        </p:spPr>
        <p:txBody>
          <a:bodyPr>
            <a:normAutofit fontScale="77500" lnSpcReduction="20000"/>
          </a:bodyPr>
          <a:lstStyle/>
          <a:p>
            <a:r>
              <a:rPr lang="en-US" dirty="0" err="1"/>
              <a:t>nodemon</a:t>
            </a:r>
            <a:r>
              <a:rPr lang="en-US" dirty="0"/>
              <a:t> watches you project files and automatically restarts your server when a file changes</a:t>
            </a:r>
          </a:p>
          <a:p>
            <a:r>
              <a:rPr lang="en-US" dirty="0"/>
              <a:t>Either in your terminal, or in </a:t>
            </a:r>
            <a:r>
              <a:rPr lang="en-US" dirty="0" err="1"/>
              <a:t>Webstorm's</a:t>
            </a:r>
            <a:r>
              <a:rPr lang="en-US" dirty="0"/>
              <a:t> terminal, make sure you are in the currency directory, and type</a:t>
            </a:r>
          </a:p>
          <a:p>
            <a:pPr marL="0" indent="0">
              <a:buNone/>
            </a:pPr>
            <a:endParaRPr lang="en-US" dirty="0"/>
          </a:p>
          <a:p>
            <a:pPr marL="457200" lvl="1" indent="0">
              <a:buNone/>
            </a:pPr>
            <a:r>
              <a:rPr lang="en-US" sz="3300" b="1" dirty="0" err="1"/>
              <a:t>nodemon</a:t>
            </a:r>
            <a:endParaRPr lang="en-US" sz="3300" b="1" dirty="0"/>
          </a:p>
          <a:p>
            <a:pPr marL="457200" lvl="1" indent="0">
              <a:buNone/>
            </a:pPr>
            <a:endParaRPr lang="en-US" b="1" dirty="0"/>
          </a:p>
          <a:p>
            <a:pPr marL="457200" lvl="1" indent="0">
              <a:buNone/>
            </a:pPr>
            <a:endParaRPr lang="en-US" b="1" dirty="0"/>
          </a:p>
          <a:p>
            <a:r>
              <a:rPr lang="en-US" dirty="0"/>
              <a:t>Press </a:t>
            </a:r>
            <a:r>
              <a:rPr lang="en-US" dirty="0" err="1"/>
              <a:t>Control+C</a:t>
            </a:r>
            <a:r>
              <a:rPr lang="en-US" dirty="0"/>
              <a:t> to stop your server when done</a:t>
            </a:r>
          </a:p>
          <a:p>
            <a:r>
              <a:rPr lang="en-US" dirty="0"/>
              <a:t>Avoid leaving your server running when not working on it</a:t>
            </a:r>
          </a:p>
          <a:p>
            <a:r>
              <a:rPr lang="en-US" dirty="0"/>
              <a:t>You can only run one server at one port at a time</a:t>
            </a:r>
          </a:p>
          <a:p>
            <a:r>
              <a:rPr lang="en-US" dirty="0"/>
              <a:t>Lab PCs, </a:t>
            </a:r>
            <a:r>
              <a:rPr lang="en-US" dirty="0" err="1"/>
              <a:t>nodemon</a:t>
            </a:r>
            <a:r>
              <a:rPr lang="en-US" dirty="0"/>
              <a:t> may not work, start and stop your server with npm start or play button in </a:t>
            </a:r>
            <a:r>
              <a:rPr lang="en-US" dirty="0" err="1"/>
              <a:t>WebStorm</a:t>
            </a:r>
            <a:endParaRPr lang="en-US" dirty="0"/>
          </a:p>
        </p:txBody>
      </p:sp>
      <p:pic>
        <p:nvPicPr>
          <p:cNvPr id="4" name="Picture 3"/>
          <p:cNvPicPr>
            <a:picLocks noChangeAspect="1"/>
          </p:cNvPicPr>
          <p:nvPr/>
        </p:nvPicPr>
        <p:blipFill>
          <a:blip r:embed="rId2"/>
          <a:stretch>
            <a:fillRect/>
          </a:stretch>
        </p:blipFill>
        <p:spPr>
          <a:xfrm>
            <a:off x="3864274" y="3167541"/>
            <a:ext cx="4267200" cy="1143000"/>
          </a:xfrm>
          <a:prstGeom prst="rect">
            <a:avLst/>
          </a:prstGeom>
        </p:spPr>
      </p:pic>
    </p:spTree>
    <p:extLst>
      <p:ext uri="{BB962C8B-B14F-4D97-AF65-F5344CB8AC3E}">
        <p14:creationId xmlns:p14="http://schemas.microsoft.com/office/powerpoint/2010/main" val="29513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Reminder: goal is to build a currency converter site</a:t>
            </a:r>
          </a:p>
        </p:txBody>
      </p:sp>
      <p:sp>
        <p:nvSpPr>
          <p:cNvPr id="3" name="Content Placeholder 2"/>
          <p:cNvSpPr>
            <a:spLocks noGrp="1"/>
          </p:cNvSpPr>
          <p:nvPr>
            <p:ph idx="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457200" y="1417638"/>
            <a:ext cx="3911600" cy="2667000"/>
          </a:xfrm>
          <a:prstGeom prst="rect">
            <a:avLst/>
          </a:prstGeom>
          <a:ln>
            <a:solidFill>
              <a:srgbClr val="BFBFBF"/>
            </a:solidFill>
          </a:ln>
        </p:spPr>
      </p:pic>
      <p:pic>
        <p:nvPicPr>
          <p:cNvPr id="7" name="Picture 6"/>
          <p:cNvPicPr>
            <a:picLocks noChangeAspect="1"/>
          </p:cNvPicPr>
          <p:nvPr/>
        </p:nvPicPr>
        <p:blipFill>
          <a:blip r:embed="rId3"/>
          <a:stretch>
            <a:fillRect/>
          </a:stretch>
        </p:blipFill>
        <p:spPr>
          <a:xfrm>
            <a:off x="710453" y="4228352"/>
            <a:ext cx="3975100" cy="2273300"/>
          </a:xfrm>
          <a:prstGeom prst="rect">
            <a:avLst/>
          </a:prstGeom>
          <a:ln>
            <a:solidFill>
              <a:srgbClr val="BFBFBF"/>
            </a:solidFill>
          </a:ln>
        </p:spPr>
      </p:pic>
      <p:pic>
        <p:nvPicPr>
          <p:cNvPr id="8" name="Picture 7"/>
          <p:cNvPicPr>
            <a:picLocks noChangeAspect="1"/>
          </p:cNvPicPr>
          <p:nvPr/>
        </p:nvPicPr>
        <p:blipFill>
          <a:blip r:embed="rId4"/>
          <a:stretch>
            <a:fillRect/>
          </a:stretch>
        </p:blipFill>
        <p:spPr>
          <a:xfrm>
            <a:off x="4978400" y="2619935"/>
            <a:ext cx="3708400" cy="1993900"/>
          </a:xfrm>
          <a:prstGeom prst="rect">
            <a:avLst/>
          </a:prstGeom>
          <a:ln>
            <a:solidFill>
              <a:srgbClr val="BFBFBF"/>
            </a:solidFill>
          </a:ln>
        </p:spPr>
      </p:pic>
      <p:cxnSp>
        <p:nvCxnSpPr>
          <p:cNvPr id="10" name="Straight Arrow Connector 9"/>
          <p:cNvCxnSpPr/>
          <p:nvPr/>
        </p:nvCxnSpPr>
        <p:spPr>
          <a:xfrm>
            <a:off x="1748118" y="3780118"/>
            <a:ext cx="3230282" cy="304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046941" y="4347882"/>
            <a:ext cx="2931459" cy="17782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903111" y="3400560"/>
            <a:ext cx="381000" cy="13831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765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the home screen template</a:t>
            </a:r>
          </a:p>
        </p:txBody>
      </p:sp>
      <p:sp>
        <p:nvSpPr>
          <p:cNvPr id="3" name="Content Placeholder 2"/>
          <p:cNvSpPr>
            <a:spLocks noGrp="1"/>
          </p:cNvSpPr>
          <p:nvPr>
            <p:ph idx="1"/>
          </p:nvPr>
        </p:nvSpPr>
        <p:spPr/>
        <p:txBody>
          <a:bodyPr/>
          <a:lstStyle/>
          <a:p>
            <a:r>
              <a:rPr lang="en-US" dirty="0"/>
              <a:t>A page with a form</a:t>
            </a:r>
          </a:p>
          <a:p>
            <a:pPr lvl="1"/>
            <a:r>
              <a:rPr lang="en-US" dirty="0"/>
              <a:t>Input for the amount of US dollars</a:t>
            </a:r>
          </a:p>
          <a:p>
            <a:pPr lvl="1"/>
            <a:r>
              <a:rPr lang="en-US" dirty="0"/>
              <a:t>Dropdown for the currency to convert to</a:t>
            </a:r>
          </a:p>
          <a:p>
            <a:pPr lvl="1"/>
            <a:r>
              <a:rPr lang="en-US" dirty="0"/>
              <a:t>Submit button to send the request to the server</a:t>
            </a:r>
          </a:p>
          <a:p>
            <a:pPr lvl="1"/>
            <a:endParaRPr lang="en-US" dirty="0"/>
          </a:p>
          <a:p>
            <a:r>
              <a:rPr lang="en-US" dirty="0"/>
              <a:t>Replace the code in views/</a:t>
            </a:r>
            <a:r>
              <a:rPr lang="en-US" dirty="0" err="1"/>
              <a:t>index.hbs</a:t>
            </a:r>
            <a:r>
              <a:rPr lang="en-US" dirty="0"/>
              <a:t> with the following --&gt;</a:t>
            </a:r>
          </a:p>
          <a:p>
            <a:endParaRPr lang="en-US" dirty="0"/>
          </a:p>
        </p:txBody>
      </p:sp>
    </p:spTree>
    <p:extLst>
      <p:ext uri="{BB962C8B-B14F-4D97-AF65-F5344CB8AC3E}">
        <p14:creationId xmlns:p14="http://schemas.microsoft.com/office/powerpoint/2010/main" val="1827789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778" y="13000"/>
            <a:ext cx="8480777" cy="1471987"/>
          </a:xfrm>
          <a:solidFill>
            <a:srgbClr val="FFFFFF"/>
          </a:solidFill>
          <a:ln>
            <a:noFill/>
          </a:ln>
        </p:spPr>
        <p:txBody>
          <a:bodyPr>
            <a:normAutofit/>
          </a:bodyPr>
          <a:lstStyle/>
          <a:p>
            <a:r>
              <a:rPr lang="en-US" sz="4000" b="1" dirty="0"/>
              <a:t>views/</a:t>
            </a:r>
            <a:r>
              <a:rPr lang="en-US" sz="4000" b="1" dirty="0" err="1"/>
              <a:t>index.hbs</a:t>
            </a:r>
            <a:br>
              <a:rPr lang="en-US" sz="4000" b="1" dirty="0"/>
            </a:br>
            <a:r>
              <a:rPr lang="en-US" sz="2800" dirty="0"/>
              <a:t>Delete all the existing text and replace with this HTML</a:t>
            </a:r>
            <a:endParaRPr lang="en-US" sz="2400" dirty="0"/>
          </a:p>
        </p:txBody>
      </p:sp>
      <p:pic>
        <p:nvPicPr>
          <p:cNvPr id="4" name="Picture 3">
            <a:extLst>
              <a:ext uri="{FF2B5EF4-FFF2-40B4-BE49-F238E27FC236}">
                <a16:creationId xmlns:a16="http://schemas.microsoft.com/office/drawing/2014/main" id="{30AB4468-45DE-104B-8B02-0E22B4C9D5B5}"/>
              </a:ext>
            </a:extLst>
          </p:cNvPr>
          <p:cNvPicPr>
            <a:picLocks noChangeAspect="1"/>
          </p:cNvPicPr>
          <p:nvPr/>
        </p:nvPicPr>
        <p:blipFill>
          <a:blip r:embed="rId2"/>
          <a:stretch>
            <a:fillRect/>
          </a:stretch>
        </p:blipFill>
        <p:spPr>
          <a:xfrm>
            <a:off x="1100666" y="1484987"/>
            <a:ext cx="6985000" cy="5183605"/>
          </a:xfrm>
          <a:prstGeom prst="rect">
            <a:avLst/>
          </a:prstGeom>
        </p:spPr>
      </p:pic>
    </p:spTree>
    <p:extLst>
      <p:ext uri="{BB962C8B-B14F-4D97-AF65-F5344CB8AC3E}">
        <p14:creationId xmlns:p14="http://schemas.microsoft.com/office/powerpoint/2010/main" val="156786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634C7-57E3-394D-BBD7-69607C0495BD}"/>
              </a:ext>
            </a:extLst>
          </p:cNvPr>
          <p:cNvPicPr>
            <a:picLocks noChangeAspect="1"/>
          </p:cNvPicPr>
          <p:nvPr/>
        </p:nvPicPr>
        <p:blipFill>
          <a:blip r:embed="rId2"/>
          <a:stretch>
            <a:fillRect/>
          </a:stretch>
        </p:blipFill>
        <p:spPr>
          <a:xfrm>
            <a:off x="1520343" y="3285264"/>
            <a:ext cx="5649383" cy="3451581"/>
          </a:xfrm>
          <a:prstGeom prst="rect">
            <a:avLst/>
          </a:prstGeom>
        </p:spPr>
      </p:pic>
      <p:sp>
        <p:nvSpPr>
          <p:cNvPr id="2" name="Title 1"/>
          <p:cNvSpPr>
            <a:spLocks noGrp="1"/>
          </p:cNvSpPr>
          <p:nvPr>
            <p:ph type="title"/>
          </p:nvPr>
        </p:nvSpPr>
        <p:spPr/>
        <p:txBody>
          <a:bodyPr/>
          <a:lstStyle/>
          <a:p>
            <a:r>
              <a:rPr lang="en-US" dirty="0"/>
              <a:t>routes/</a:t>
            </a:r>
            <a:r>
              <a:rPr lang="en-US" dirty="0" err="1"/>
              <a:t>index.js</a:t>
            </a:r>
            <a:endParaRPr lang="en-US" dirty="0"/>
          </a:p>
        </p:txBody>
      </p:sp>
      <p:sp>
        <p:nvSpPr>
          <p:cNvPr id="3" name="Content Placeholder 2"/>
          <p:cNvSpPr>
            <a:spLocks noGrp="1"/>
          </p:cNvSpPr>
          <p:nvPr>
            <p:ph idx="1"/>
          </p:nvPr>
        </p:nvSpPr>
        <p:spPr/>
        <p:txBody>
          <a:bodyPr/>
          <a:lstStyle/>
          <a:p>
            <a:r>
              <a:rPr lang="en-US" dirty="0"/>
              <a:t>Modify the GET request to the home page</a:t>
            </a:r>
          </a:p>
          <a:p>
            <a:r>
              <a:rPr lang="en-US" dirty="0"/>
              <a:t>Don't need to send any data, just the template's name</a:t>
            </a:r>
          </a:p>
        </p:txBody>
      </p:sp>
      <p:cxnSp>
        <p:nvCxnSpPr>
          <p:cNvPr id="6" name="Straight Arrow Connector 5"/>
          <p:cNvCxnSpPr/>
          <p:nvPr/>
        </p:nvCxnSpPr>
        <p:spPr>
          <a:xfrm flipH="1" flipV="1">
            <a:off x="3819493" y="4635444"/>
            <a:ext cx="2003778" cy="324556"/>
          </a:xfrm>
          <a:prstGeom prst="straightConnector1">
            <a:avLst/>
          </a:prstGeom>
          <a:ln>
            <a:solidFill>
              <a:srgbClr val="FF00F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695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 </a:t>
            </a:r>
            <a:r>
              <a:rPr lang="en-US" dirty="0" err="1"/>
              <a:t>layout.hbs</a:t>
            </a:r>
            <a:endParaRPr lang="en-US" dirty="0"/>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US" dirty="0"/>
              <a:t>Change the {{ title }} to the text "Currency Site"</a:t>
            </a:r>
          </a:p>
          <a:p>
            <a:r>
              <a:rPr lang="en-US" dirty="0"/>
              <a:t>So we don't need to send a title for each page</a:t>
            </a:r>
          </a:p>
          <a:p>
            <a:pPr marL="0" indent="0">
              <a:buNone/>
            </a:pP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r>
              <a:rPr lang="en-US" dirty="0"/>
              <a:t>If no data is provided for a placeholder, it will be undefined in the template; that may or may not cause errors </a:t>
            </a:r>
          </a:p>
        </p:txBody>
      </p:sp>
      <p:pic>
        <p:nvPicPr>
          <p:cNvPr id="4" name="Picture 3"/>
          <p:cNvPicPr>
            <a:picLocks noChangeAspect="1"/>
          </p:cNvPicPr>
          <p:nvPr/>
        </p:nvPicPr>
        <p:blipFill>
          <a:blip r:embed="rId2"/>
          <a:stretch>
            <a:fillRect/>
          </a:stretch>
        </p:blipFill>
        <p:spPr>
          <a:xfrm>
            <a:off x="642617" y="2612572"/>
            <a:ext cx="7860843" cy="2884713"/>
          </a:xfrm>
          <a:prstGeom prst="rect">
            <a:avLst/>
          </a:prstGeom>
        </p:spPr>
      </p:pic>
    </p:spTree>
    <p:extLst>
      <p:ext uri="{BB962C8B-B14F-4D97-AF65-F5344CB8AC3E}">
        <p14:creationId xmlns:p14="http://schemas.microsoft.com/office/powerpoint/2010/main" val="290978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Site</a:t>
            </a:r>
          </a:p>
        </p:txBody>
      </p:sp>
      <p:sp>
        <p:nvSpPr>
          <p:cNvPr id="3" name="Content Placeholder 2"/>
          <p:cNvSpPr>
            <a:spLocks noGrp="1"/>
          </p:cNvSpPr>
          <p:nvPr>
            <p:ph idx="1"/>
          </p:nvPr>
        </p:nvSpPr>
        <p:spPr/>
        <p:txBody>
          <a:bodyPr/>
          <a:lstStyle/>
          <a:p>
            <a:r>
              <a:rPr lang="en-US" dirty="0"/>
              <a:t>Currency converter site, to convert (e.g.) US dollars to Euros or UK pounds</a:t>
            </a:r>
          </a:p>
          <a:p>
            <a:r>
              <a:rPr lang="en-US" dirty="0"/>
              <a:t>User will enter number, select currency to convert from; and currency to convert to</a:t>
            </a:r>
          </a:p>
          <a:p>
            <a:r>
              <a:rPr lang="en-US" dirty="0"/>
              <a:t>So, for example, if user wants to convert $50 to equivalent in Euros, server will look up conversion rate, and return a web page that shows the converted value </a:t>
            </a:r>
          </a:p>
        </p:txBody>
      </p:sp>
    </p:spTree>
    <p:extLst>
      <p:ext uri="{BB962C8B-B14F-4D97-AF65-F5344CB8AC3E}">
        <p14:creationId xmlns:p14="http://schemas.microsoft.com/office/powerpoint/2010/main" val="1734789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home page</a:t>
            </a:r>
          </a:p>
        </p:txBody>
      </p:sp>
      <p:sp>
        <p:nvSpPr>
          <p:cNvPr id="3" name="Content Placeholder 2"/>
          <p:cNvSpPr>
            <a:spLocks noGrp="1"/>
          </p:cNvSpPr>
          <p:nvPr>
            <p:ph idx="1"/>
          </p:nvPr>
        </p:nvSpPr>
        <p:spPr/>
        <p:txBody>
          <a:bodyPr/>
          <a:lstStyle/>
          <a:p>
            <a:r>
              <a:rPr lang="en-US" dirty="0"/>
              <a:t>Should see a form</a:t>
            </a:r>
          </a:p>
          <a:p>
            <a:r>
              <a:rPr lang="en-US" dirty="0"/>
              <a:t>What happens when the button is clicked?</a:t>
            </a:r>
          </a:p>
        </p:txBody>
      </p:sp>
      <p:pic>
        <p:nvPicPr>
          <p:cNvPr id="4" name="Picture 3"/>
          <p:cNvPicPr>
            <a:picLocks noChangeAspect="1"/>
          </p:cNvPicPr>
          <p:nvPr/>
        </p:nvPicPr>
        <p:blipFill>
          <a:blip r:embed="rId2"/>
          <a:stretch>
            <a:fillRect/>
          </a:stretch>
        </p:blipFill>
        <p:spPr>
          <a:xfrm>
            <a:off x="328090" y="3048000"/>
            <a:ext cx="5148432" cy="3078163"/>
          </a:xfrm>
          <a:prstGeom prst="rect">
            <a:avLst/>
          </a:prstGeom>
          <a:ln>
            <a:solidFill>
              <a:schemeClr val="bg1">
                <a:lumMod val="50000"/>
              </a:schemeClr>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41258" y="4741333"/>
            <a:ext cx="4318263" cy="2116667"/>
          </a:xfrm>
          <a:prstGeom prst="rect">
            <a:avLst/>
          </a:prstGeom>
          <a:ln>
            <a:solidFill>
              <a:srgbClr val="7F7F7F"/>
            </a:solidFill>
          </a:ln>
        </p:spPr>
      </p:pic>
      <p:cxnSp>
        <p:nvCxnSpPr>
          <p:cNvPr id="6" name="Straight Arrow Connector 5"/>
          <p:cNvCxnSpPr/>
          <p:nvPr/>
        </p:nvCxnSpPr>
        <p:spPr>
          <a:xfrm>
            <a:off x="1763889" y="5475112"/>
            <a:ext cx="3217334" cy="522110"/>
          </a:xfrm>
          <a:prstGeom prst="straightConnector1">
            <a:avLst/>
          </a:prstGeom>
          <a:ln>
            <a:solidFill>
              <a:srgbClr val="FF00FB"/>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420556" y="3993445"/>
            <a:ext cx="890410" cy="747888"/>
          </a:xfrm>
          <a:prstGeom prst="straightConnector1">
            <a:avLst/>
          </a:prstGeom>
          <a:ln>
            <a:solidFill>
              <a:srgbClr val="FF00FB"/>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547555" y="3347114"/>
            <a:ext cx="2469445" cy="646331"/>
          </a:xfrm>
          <a:prstGeom prst="rect">
            <a:avLst/>
          </a:prstGeom>
          <a:noFill/>
        </p:spPr>
        <p:txBody>
          <a:bodyPr wrap="square" rtlCol="0">
            <a:spAutoFit/>
          </a:bodyPr>
          <a:lstStyle/>
          <a:p>
            <a:r>
              <a:rPr lang="en-US" dirty="0"/>
              <a:t>Note the URL the browser requested</a:t>
            </a:r>
          </a:p>
        </p:txBody>
      </p:sp>
    </p:spTree>
    <p:extLst>
      <p:ext uri="{BB962C8B-B14F-4D97-AF65-F5344CB8AC3E}">
        <p14:creationId xmlns:p14="http://schemas.microsoft.com/office/powerpoint/2010/main" val="3680230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0444" y="5036256"/>
            <a:ext cx="3149600" cy="1397000"/>
          </a:xfrm>
          <a:prstGeom prst="rect">
            <a:avLst/>
          </a:prstGeom>
          <a:ln>
            <a:solidFill>
              <a:srgbClr val="7F7F7F"/>
            </a:solidFill>
          </a:ln>
        </p:spPr>
      </p:pic>
      <p:sp>
        <p:nvSpPr>
          <p:cNvPr id="2" name="Title 1"/>
          <p:cNvSpPr>
            <a:spLocks noGrp="1"/>
          </p:cNvSpPr>
          <p:nvPr>
            <p:ph type="title"/>
          </p:nvPr>
        </p:nvSpPr>
        <p:spPr>
          <a:xfrm>
            <a:off x="457200" y="0"/>
            <a:ext cx="8229600" cy="1143000"/>
          </a:xfrm>
        </p:spPr>
        <p:txBody>
          <a:bodyPr/>
          <a:lstStyle/>
          <a:p>
            <a:r>
              <a:rPr lang="en-US" dirty="0"/>
              <a:t>Requests</a:t>
            </a:r>
          </a:p>
        </p:txBody>
      </p:sp>
      <p:sp>
        <p:nvSpPr>
          <p:cNvPr id="3" name="Content Placeholder 2"/>
          <p:cNvSpPr>
            <a:spLocks noGrp="1"/>
          </p:cNvSpPr>
          <p:nvPr>
            <p:ph idx="1"/>
          </p:nvPr>
        </p:nvSpPr>
        <p:spPr>
          <a:xfrm>
            <a:off x="457200" y="1107548"/>
            <a:ext cx="8229600" cy="4821414"/>
          </a:xfrm>
        </p:spPr>
        <p:txBody>
          <a:bodyPr>
            <a:normAutofit/>
          </a:bodyPr>
          <a:lstStyle/>
          <a:p>
            <a:r>
              <a:rPr lang="en-US" sz="2400" dirty="0"/>
              <a:t>Clicking on the form submit button generates a new request to your server, to the URL path given by the form's action attribute. The </a:t>
            </a:r>
            <a:r>
              <a:rPr lang="en-US" sz="2400" b="1" dirty="0"/>
              <a:t>browser</a:t>
            </a:r>
            <a:r>
              <a:rPr lang="en-US" sz="2400" dirty="0"/>
              <a:t> does this</a:t>
            </a:r>
          </a:p>
          <a:p>
            <a:r>
              <a:rPr lang="en-US" sz="2400" dirty="0"/>
              <a:t>The request includes the form data, as key-value pairs</a:t>
            </a:r>
          </a:p>
          <a:p>
            <a:pPr lvl="1"/>
            <a:r>
              <a:rPr lang="en-US" sz="2000" dirty="0"/>
              <a:t>Text encoded into valid URL format; pairs separated by &amp; characters</a:t>
            </a:r>
          </a:p>
          <a:p>
            <a:r>
              <a:rPr lang="en-US" sz="2400" b="1" dirty="0"/>
              <a:t>Keys are the name attributes of the input or select elements</a:t>
            </a:r>
          </a:p>
          <a:p>
            <a:r>
              <a:rPr lang="en-US" sz="2400" b="1" dirty="0"/>
              <a:t>Values are the data entered or selected </a:t>
            </a:r>
          </a:p>
          <a:p>
            <a:r>
              <a:rPr lang="en-US" sz="2400" dirty="0"/>
              <a:t>Example, converting 8 dollars to Japanese Yen creates this request to /convert</a:t>
            </a:r>
          </a:p>
        </p:txBody>
      </p:sp>
      <p:pic>
        <p:nvPicPr>
          <p:cNvPr id="4" name="Picture 3"/>
          <p:cNvPicPr>
            <a:picLocks noChangeAspect="1"/>
          </p:cNvPicPr>
          <p:nvPr/>
        </p:nvPicPr>
        <p:blipFill>
          <a:blip r:embed="rId3"/>
          <a:stretch>
            <a:fillRect/>
          </a:stretch>
        </p:blipFill>
        <p:spPr>
          <a:xfrm>
            <a:off x="4597400" y="4665134"/>
            <a:ext cx="4089400" cy="1257300"/>
          </a:xfrm>
          <a:prstGeom prst="rect">
            <a:avLst/>
          </a:prstGeom>
        </p:spPr>
      </p:pic>
      <p:pic>
        <p:nvPicPr>
          <p:cNvPr id="5" name="Picture 4"/>
          <p:cNvPicPr>
            <a:picLocks noChangeAspect="1"/>
          </p:cNvPicPr>
          <p:nvPr/>
        </p:nvPicPr>
        <p:blipFill>
          <a:blip r:embed="rId4"/>
          <a:stretch>
            <a:fillRect/>
          </a:stretch>
        </p:blipFill>
        <p:spPr>
          <a:xfrm>
            <a:off x="2026355" y="6062134"/>
            <a:ext cx="6974001" cy="742244"/>
          </a:xfrm>
          <a:prstGeom prst="rect">
            <a:avLst/>
          </a:prstGeom>
          <a:ln>
            <a:solidFill>
              <a:srgbClr val="7F7F7F"/>
            </a:solidFill>
          </a:ln>
        </p:spPr>
      </p:pic>
    </p:spTree>
    <p:extLst>
      <p:ext uri="{BB962C8B-B14F-4D97-AF65-F5344CB8AC3E}">
        <p14:creationId xmlns:p14="http://schemas.microsoft.com/office/powerpoint/2010/main" val="1233467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Handling: Not Found</a:t>
            </a:r>
          </a:p>
        </p:txBody>
      </p:sp>
      <p:sp>
        <p:nvSpPr>
          <p:cNvPr id="3" name="Content Placeholder 2"/>
          <p:cNvSpPr>
            <a:spLocks noGrp="1"/>
          </p:cNvSpPr>
          <p:nvPr>
            <p:ph idx="1"/>
          </p:nvPr>
        </p:nvSpPr>
        <p:spPr>
          <a:xfrm>
            <a:off x="231422" y="1594026"/>
            <a:ext cx="4651022" cy="5094641"/>
          </a:xfrm>
        </p:spPr>
        <p:txBody>
          <a:bodyPr>
            <a:normAutofit fontScale="55000" lnSpcReduction="20000"/>
          </a:bodyPr>
          <a:lstStyle/>
          <a:p>
            <a:r>
              <a:rPr lang="en-US" dirty="0"/>
              <a:t>At the moment, clicking the button gives you an error message</a:t>
            </a:r>
          </a:p>
          <a:p>
            <a:r>
              <a:rPr lang="en-US" dirty="0"/>
              <a:t>There's no route that matches </a:t>
            </a:r>
            <a:r>
              <a:rPr lang="en-US" b="1" dirty="0"/>
              <a:t>/convert </a:t>
            </a:r>
          </a:p>
          <a:p>
            <a:r>
              <a:rPr lang="en-US" dirty="0"/>
              <a:t>When </a:t>
            </a:r>
            <a:r>
              <a:rPr lang="en-US" dirty="0" err="1"/>
              <a:t>app.js</a:t>
            </a:r>
            <a:r>
              <a:rPr lang="en-US" dirty="0"/>
              <a:t> tries to route this request, it checks through the list of routes, and gives it to the first match</a:t>
            </a:r>
          </a:p>
          <a:p>
            <a:r>
              <a:rPr lang="en-US" dirty="0" err="1"/>
              <a:t>app.use</a:t>
            </a:r>
            <a:r>
              <a:rPr lang="en-US" dirty="0"/>
              <a:t>('/', index) does match, but there's nothing in </a:t>
            </a:r>
            <a:r>
              <a:rPr lang="en-US" dirty="0" err="1"/>
              <a:t>index.js</a:t>
            </a:r>
            <a:r>
              <a:rPr lang="en-US" dirty="0"/>
              <a:t> that can handle the request to /convert, so it's passed back to </a:t>
            </a:r>
            <a:r>
              <a:rPr lang="en-US" dirty="0" err="1"/>
              <a:t>app.js</a:t>
            </a:r>
            <a:endParaRPr lang="en-US" dirty="0"/>
          </a:p>
          <a:p>
            <a:r>
              <a:rPr lang="en-US" dirty="0"/>
              <a:t>/users doesn't match either, so it tries the 404 error handler, which does match</a:t>
            </a:r>
          </a:p>
          <a:p>
            <a:pPr lvl="1"/>
            <a:r>
              <a:rPr lang="en-US" dirty="0"/>
              <a:t>Status code set to 404 (Not Found)</a:t>
            </a:r>
          </a:p>
          <a:p>
            <a:pPr lvl="1"/>
            <a:r>
              <a:rPr lang="en-US" dirty="0"/>
              <a:t>Call next(err) to pass the request to the next route handler in turn</a:t>
            </a:r>
          </a:p>
          <a:p>
            <a:r>
              <a:rPr lang="en-US" dirty="0" err="1"/>
              <a:t>app.js</a:t>
            </a:r>
            <a:r>
              <a:rPr lang="en-US" dirty="0"/>
              <a:t> will keep trying to match this request to a route</a:t>
            </a:r>
          </a:p>
          <a:p>
            <a:r>
              <a:rPr lang="en-US" dirty="0"/>
              <a:t>It matches the error handler; which renders an error page</a:t>
            </a:r>
          </a:p>
          <a:p>
            <a:r>
              <a:rPr lang="en-US" dirty="0"/>
              <a:t>We'll invoke the error handlers when needed in future apps</a:t>
            </a:r>
          </a:p>
        </p:txBody>
      </p:sp>
      <p:pic>
        <p:nvPicPr>
          <p:cNvPr id="4" name="Picture 3"/>
          <p:cNvPicPr>
            <a:picLocks noChangeAspect="1"/>
          </p:cNvPicPr>
          <p:nvPr/>
        </p:nvPicPr>
        <p:blipFill>
          <a:blip r:embed="rId2"/>
          <a:stretch>
            <a:fillRect/>
          </a:stretch>
        </p:blipFill>
        <p:spPr>
          <a:xfrm>
            <a:off x="4882444" y="1769534"/>
            <a:ext cx="4051300" cy="4457700"/>
          </a:xfrm>
          <a:prstGeom prst="rect">
            <a:avLst/>
          </a:prstGeom>
        </p:spPr>
      </p:pic>
      <p:cxnSp>
        <p:nvCxnSpPr>
          <p:cNvPr id="6" name="Straight Arrow Connector 5"/>
          <p:cNvCxnSpPr/>
          <p:nvPr/>
        </p:nvCxnSpPr>
        <p:spPr>
          <a:xfrm flipH="1">
            <a:off x="7438571" y="1601082"/>
            <a:ext cx="227188" cy="854251"/>
          </a:xfrm>
          <a:prstGeom prst="straightConnector1">
            <a:avLst/>
          </a:prstGeom>
          <a:ln>
            <a:solidFill>
              <a:srgbClr val="FF00FB"/>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665759" y="274638"/>
            <a:ext cx="1267985" cy="2031325"/>
          </a:xfrm>
          <a:prstGeom prst="rect">
            <a:avLst/>
          </a:prstGeom>
          <a:solidFill>
            <a:srgbClr val="FFFFFF"/>
          </a:solidFill>
          <a:ln>
            <a:solidFill>
              <a:schemeClr val="bg1">
                <a:lumMod val="65000"/>
              </a:schemeClr>
            </a:solidFill>
          </a:ln>
        </p:spPr>
        <p:txBody>
          <a:bodyPr wrap="square" rtlCol="0">
            <a:spAutoFit/>
          </a:bodyPr>
          <a:lstStyle/>
          <a:p>
            <a:r>
              <a:rPr lang="en-US" dirty="0" err="1"/>
              <a:t>app.use</a:t>
            </a:r>
            <a:r>
              <a:rPr lang="en-US" dirty="0"/>
              <a:t> with no path argument matches all request paths</a:t>
            </a:r>
          </a:p>
        </p:txBody>
      </p:sp>
      <p:cxnSp>
        <p:nvCxnSpPr>
          <p:cNvPr id="9" name="Straight Arrow Connector 8"/>
          <p:cNvCxnSpPr>
            <a:cxnSpLocks/>
          </p:cNvCxnSpPr>
          <p:nvPr/>
        </p:nvCxnSpPr>
        <p:spPr>
          <a:xfrm flipH="1">
            <a:off x="5653111" y="3587262"/>
            <a:ext cx="184981" cy="379976"/>
          </a:xfrm>
          <a:prstGeom prst="straightConnector1">
            <a:avLst/>
          </a:prstGeom>
          <a:ln>
            <a:solidFill>
              <a:srgbClr val="FF00FB"/>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031902" y="6307696"/>
            <a:ext cx="4112098" cy="584776"/>
          </a:xfrm>
          <a:prstGeom prst="rect">
            <a:avLst/>
          </a:prstGeom>
          <a:noFill/>
        </p:spPr>
        <p:txBody>
          <a:bodyPr wrap="square" rtlCol="0">
            <a:spAutoFit/>
          </a:bodyPr>
          <a:lstStyle/>
          <a:p>
            <a:r>
              <a:rPr lang="en-US" sz="1600" dirty="0"/>
              <a:t>There's some tricky concepts here, but you'll get more practice with future apps</a:t>
            </a:r>
          </a:p>
        </p:txBody>
      </p:sp>
    </p:spTree>
    <p:extLst>
      <p:ext uri="{BB962C8B-B14F-4D97-AF65-F5344CB8AC3E}">
        <p14:creationId xmlns:p14="http://schemas.microsoft.com/office/powerpoint/2010/main" val="4140918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6CD3B-8BAB-284F-B030-E355138EB02C}"/>
              </a:ext>
            </a:extLst>
          </p:cNvPr>
          <p:cNvPicPr>
            <a:picLocks noChangeAspect="1"/>
          </p:cNvPicPr>
          <p:nvPr/>
        </p:nvPicPr>
        <p:blipFill>
          <a:blip r:embed="rId2"/>
          <a:stretch>
            <a:fillRect/>
          </a:stretch>
        </p:blipFill>
        <p:spPr>
          <a:xfrm>
            <a:off x="2819598" y="1240631"/>
            <a:ext cx="5918200" cy="5245100"/>
          </a:xfrm>
          <a:prstGeom prst="rect">
            <a:avLst/>
          </a:prstGeom>
        </p:spPr>
      </p:pic>
      <p:sp>
        <p:nvSpPr>
          <p:cNvPr id="2" name="Title 1"/>
          <p:cNvSpPr>
            <a:spLocks noGrp="1"/>
          </p:cNvSpPr>
          <p:nvPr>
            <p:ph type="title"/>
          </p:nvPr>
        </p:nvSpPr>
        <p:spPr>
          <a:xfrm>
            <a:off x="457200" y="0"/>
            <a:ext cx="8229600" cy="1143000"/>
          </a:xfrm>
        </p:spPr>
        <p:txBody>
          <a:bodyPr>
            <a:normAutofit/>
          </a:bodyPr>
          <a:lstStyle/>
          <a:p>
            <a:r>
              <a:rPr lang="en-US" dirty="0"/>
              <a:t>Create a new route: routes/</a:t>
            </a:r>
            <a:r>
              <a:rPr lang="en-US" dirty="0" err="1"/>
              <a:t>index.js</a:t>
            </a:r>
            <a:endParaRPr lang="en-US" dirty="0"/>
          </a:p>
        </p:txBody>
      </p:sp>
      <p:sp>
        <p:nvSpPr>
          <p:cNvPr id="3" name="Content Placeholder 2"/>
          <p:cNvSpPr>
            <a:spLocks noGrp="1"/>
          </p:cNvSpPr>
          <p:nvPr>
            <p:ph idx="1"/>
          </p:nvPr>
        </p:nvSpPr>
        <p:spPr>
          <a:xfrm>
            <a:off x="174979" y="1600200"/>
            <a:ext cx="2644619" cy="4525963"/>
          </a:xfrm>
        </p:spPr>
        <p:txBody>
          <a:bodyPr>
            <a:normAutofit fontScale="92500" lnSpcReduction="20000"/>
          </a:bodyPr>
          <a:lstStyle/>
          <a:p>
            <a:pPr marL="0" indent="0">
              <a:buNone/>
            </a:pPr>
            <a:r>
              <a:rPr lang="en-US" sz="2800" dirty="0"/>
              <a:t>Add the new route handler for /convert</a:t>
            </a:r>
          </a:p>
          <a:p>
            <a:pPr marL="0" indent="0">
              <a:buNone/>
            </a:pPr>
            <a:r>
              <a:rPr lang="en-US" sz="2800" dirty="0"/>
              <a:t>to </a:t>
            </a:r>
          </a:p>
          <a:p>
            <a:pPr marL="0" indent="0">
              <a:buNone/>
            </a:pPr>
            <a:r>
              <a:rPr lang="en-US" sz="2800" dirty="0"/>
              <a:t>routes/</a:t>
            </a:r>
            <a:r>
              <a:rPr lang="en-US" sz="2800" dirty="0" err="1"/>
              <a:t>index.js</a:t>
            </a:r>
            <a:endParaRPr lang="en-US" sz="2800" dirty="0"/>
          </a:p>
          <a:p>
            <a:pPr marL="0" indent="0">
              <a:buNone/>
            </a:pPr>
            <a:endParaRPr lang="en-US" sz="2800" dirty="0"/>
          </a:p>
          <a:p>
            <a:pPr marL="0" indent="0">
              <a:buNone/>
            </a:pPr>
            <a:endParaRPr lang="en-US" sz="2800" dirty="0"/>
          </a:p>
          <a:p>
            <a:pPr marL="0" indent="0">
              <a:buNone/>
            </a:pPr>
            <a:r>
              <a:rPr lang="en-US" sz="2800" dirty="0"/>
              <a:t>Every route </a:t>
            </a:r>
            <a:r>
              <a:rPr lang="en-US" sz="2800" b="1" dirty="0"/>
              <a:t>must</a:t>
            </a:r>
            <a:r>
              <a:rPr lang="en-US" sz="2800" dirty="0"/>
              <a:t>  send a response or pass the request to the error handler(s)</a:t>
            </a:r>
          </a:p>
        </p:txBody>
      </p:sp>
      <p:sp>
        <p:nvSpPr>
          <p:cNvPr id="6" name="Rectangle 5"/>
          <p:cNvSpPr/>
          <p:nvPr/>
        </p:nvSpPr>
        <p:spPr>
          <a:xfrm>
            <a:off x="2658534" y="2743200"/>
            <a:ext cx="6256866" cy="2327564"/>
          </a:xfrm>
          <a:prstGeom prst="rect">
            <a:avLst/>
          </a:prstGeom>
          <a:noFill/>
          <a:ln w="28575" cmpd="sng">
            <a:solidFill>
              <a:srgbClr val="FF00F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07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311" y="34749"/>
            <a:ext cx="8229600" cy="1143000"/>
          </a:xfrm>
        </p:spPr>
        <p:txBody>
          <a:bodyPr/>
          <a:lstStyle/>
          <a:p>
            <a:r>
              <a:rPr lang="en-US" dirty="0"/>
              <a:t>Now try clicking the button</a:t>
            </a:r>
          </a:p>
        </p:txBody>
      </p:sp>
      <p:sp>
        <p:nvSpPr>
          <p:cNvPr id="3" name="Content Placeholder 2"/>
          <p:cNvSpPr>
            <a:spLocks noGrp="1"/>
          </p:cNvSpPr>
          <p:nvPr>
            <p:ph idx="1"/>
          </p:nvPr>
        </p:nvSpPr>
        <p:spPr>
          <a:xfrm>
            <a:off x="471311" y="1177749"/>
            <a:ext cx="8432800" cy="4525963"/>
          </a:xfrm>
        </p:spPr>
        <p:txBody>
          <a:bodyPr>
            <a:normAutofit/>
          </a:bodyPr>
          <a:lstStyle/>
          <a:p>
            <a:r>
              <a:rPr lang="en-US" sz="2800" dirty="0"/>
              <a:t>No error, the query string is echoed back to the client. </a:t>
            </a:r>
          </a:p>
          <a:p>
            <a:r>
              <a:rPr lang="en-US" sz="2800" b="1" dirty="0" err="1"/>
              <a:t>req.query</a:t>
            </a:r>
            <a:r>
              <a:rPr lang="en-US" sz="2800" dirty="0"/>
              <a:t> holds the data in the query string, converted to an object</a:t>
            </a:r>
          </a:p>
          <a:p>
            <a:r>
              <a:rPr lang="en-US" sz="2800" dirty="0"/>
              <a:t>Note that it's an object with the key-values pairs from the form, as strings </a:t>
            </a:r>
          </a:p>
          <a:p>
            <a:r>
              <a:rPr lang="en-US" sz="2800" dirty="0"/>
              <a:t>This response isn't very useful, so let's work on doing the conversion</a:t>
            </a:r>
          </a:p>
        </p:txBody>
      </p:sp>
      <p:pic>
        <p:nvPicPr>
          <p:cNvPr id="6" name="Picture 5"/>
          <p:cNvPicPr>
            <a:picLocks noChangeAspect="1"/>
          </p:cNvPicPr>
          <p:nvPr/>
        </p:nvPicPr>
        <p:blipFill>
          <a:blip r:embed="rId2"/>
          <a:stretch>
            <a:fillRect/>
          </a:stretch>
        </p:blipFill>
        <p:spPr>
          <a:xfrm>
            <a:off x="189089" y="4437207"/>
            <a:ext cx="3889022" cy="1724969"/>
          </a:xfrm>
          <a:prstGeom prst="rect">
            <a:avLst/>
          </a:prstGeom>
          <a:ln>
            <a:solidFill>
              <a:srgbClr val="7F7F7F"/>
            </a:solidFill>
          </a:ln>
        </p:spPr>
      </p:pic>
      <p:pic>
        <p:nvPicPr>
          <p:cNvPr id="7" name="Picture 6"/>
          <p:cNvPicPr>
            <a:picLocks noChangeAspect="1"/>
          </p:cNvPicPr>
          <p:nvPr/>
        </p:nvPicPr>
        <p:blipFill>
          <a:blip r:embed="rId3"/>
          <a:stretch>
            <a:fillRect/>
          </a:stretch>
        </p:blipFill>
        <p:spPr>
          <a:xfrm>
            <a:off x="2652889" y="5884123"/>
            <a:ext cx="6386689" cy="955386"/>
          </a:xfrm>
          <a:prstGeom prst="rect">
            <a:avLst/>
          </a:prstGeom>
          <a:ln>
            <a:solidFill>
              <a:srgbClr val="7F7F7F"/>
            </a:solidFill>
          </a:ln>
        </p:spPr>
      </p:pic>
    </p:spTree>
    <p:extLst>
      <p:ext uri="{BB962C8B-B14F-4D97-AF65-F5344CB8AC3E}">
        <p14:creationId xmlns:p14="http://schemas.microsoft.com/office/powerpoint/2010/main" val="2607300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Where's the data going to come from?</a:t>
            </a:r>
          </a:p>
        </p:txBody>
      </p:sp>
      <p:sp>
        <p:nvSpPr>
          <p:cNvPr id="3" name="Content Placeholder 2"/>
          <p:cNvSpPr>
            <a:spLocks noGrp="1"/>
          </p:cNvSpPr>
          <p:nvPr>
            <p:ph idx="1"/>
          </p:nvPr>
        </p:nvSpPr>
        <p:spPr>
          <a:xfrm>
            <a:off x="457200" y="1600200"/>
            <a:ext cx="5299364" cy="4719637"/>
          </a:xfrm>
        </p:spPr>
        <p:txBody>
          <a:bodyPr>
            <a:normAutofit/>
          </a:bodyPr>
          <a:lstStyle/>
          <a:p>
            <a:r>
              <a:rPr lang="en-US" dirty="0"/>
              <a:t>Make a new directory called </a:t>
            </a:r>
            <a:r>
              <a:rPr lang="en-US" b="1" dirty="0"/>
              <a:t>services</a:t>
            </a:r>
          </a:p>
          <a:p>
            <a:r>
              <a:rPr lang="en-US" dirty="0"/>
              <a:t>In model, make a file called </a:t>
            </a:r>
            <a:r>
              <a:rPr lang="en-US" b="1" dirty="0" err="1"/>
              <a:t>exchange.js</a:t>
            </a:r>
            <a:endParaRPr lang="en-US" b="1" dirty="0"/>
          </a:p>
          <a:p>
            <a:pPr marL="0" indent="0">
              <a:buNone/>
            </a:pPr>
            <a:endParaRPr lang="en-US" dirty="0"/>
          </a:p>
        </p:txBody>
      </p:sp>
      <p:pic>
        <p:nvPicPr>
          <p:cNvPr id="6" name="Picture 5">
            <a:extLst>
              <a:ext uri="{FF2B5EF4-FFF2-40B4-BE49-F238E27FC236}">
                <a16:creationId xmlns:a16="http://schemas.microsoft.com/office/drawing/2014/main" id="{E9B0F0E4-ECF7-1548-B2BB-0C5F856B8DDB}"/>
              </a:ext>
            </a:extLst>
          </p:cNvPr>
          <p:cNvPicPr>
            <a:picLocks noChangeAspect="1"/>
          </p:cNvPicPr>
          <p:nvPr/>
        </p:nvPicPr>
        <p:blipFill>
          <a:blip r:embed="rId2"/>
          <a:stretch>
            <a:fillRect/>
          </a:stretch>
        </p:blipFill>
        <p:spPr>
          <a:xfrm>
            <a:off x="6552622" y="1417638"/>
            <a:ext cx="1816100" cy="4902200"/>
          </a:xfrm>
          <a:prstGeom prst="rect">
            <a:avLst/>
          </a:prstGeom>
        </p:spPr>
      </p:pic>
      <p:cxnSp>
        <p:nvCxnSpPr>
          <p:cNvPr id="7" name="Straight Arrow Connector 6">
            <a:extLst>
              <a:ext uri="{FF2B5EF4-FFF2-40B4-BE49-F238E27FC236}">
                <a16:creationId xmlns:a16="http://schemas.microsoft.com/office/drawing/2014/main" id="{835E5E04-90F7-D54C-834D-0016F43644DB}"/>
              </a:ext>
            </a:extLst>
          </p:cNvPr>
          <p:cNvCxnSpPr>
            <a:cxnSpLocks/>
          </p:cNvCxnSpPr>
          <p:nvPr/>
        </p:nvCxnSpPr>
        <p:spPr>
          <a:xfrm>
            <a:off x="5838093" y="3587262"/>
            <a:ext cx="874434" cy="527538"/>
          </a:xfrm>
          <a:prstGeom prst="straightConnector1">
            <a:avLst/>
          </a:prstGeom>
          <a:ln w="76200">
            <a:solidFill>
              <a:srgbClr val="FF00F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013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3710-8CBB-734F-A881-5BD6E591D227}"/>
              </a:ext>
            </a:extLst>
          </p:cNvPr>
          <p:cNvSpPr>
            <a:spLocks noGrp="1"/>
          </p:cNvSpPr>
          <p:nvPr>
            <p:ph type="title"/>
          </p:nvPr>
        </p:nvSpPr>
        <p:spPr/>
        <p:txBody>
          <a:bodyPr/>
          <a:lstStyle/>
          <a:p>
            <a:r>
              <a:rPr lang="en-US" dirty="0"/>
              <a:t>Get exchange rate data from API</a:t>
            </a:r>
          </a:p>
        </p:txBody>
      </p:sp>
      <p:sp>
        <p:nvSpPr>
          <p:cNvPr id="3" name="Content Placeholder 2">
            <a:extLst>
              <a:ext uri="{FF2B5EF4-FFF2-40B4-BE49-F238E27FC236}">
                <a16:creationId xmlns:a16="http://schemas.microsoft.com/office/drawing/2014/main" id="{7FCDA8B3-B877-B646-A493-7BCEDB9CAFC8}"/>
              </a:ext>
            </a:extLst>
          </p:cNvPr>
          <p:cNvSpPr>
            <a:spLocks noGrp="1"/>
          </p:cNvSpPr>
          <p:nvPr>
            <p:ph idx="1"/>
          </p:nvPr>
        </p:nvSpPr>
        <p:spPr/>
        <p:txBody>
          <a:bodyPr/>
          <a:lstStyle/>
          <a:p>
            <a:r>
              <a:rPr lang="en-US" dirty="0">
                <a:hlinkClick r:id="rId2"/>
              </a:rPr>
              <a:t>https://exchangeratesapi.io/</a:t>
            </a:r>
            <a:endParaRPr lang="en-US" dirty="0"/>
          </a:p>
          <a:p>
            <a:endParaRPr lang="en-US" dirty="0"/>
          </a:p>
          <a:p>
            <a:r>
              <a:rPr lang="en-US" dirty="0"/>
              <a:t>Example request: </a:t>
            </a:r>
          </a:p>
          <a:p>
            <a:r>
              <a:rPr lang="en-US" dirty="0">
                <a:hlinkClick r:id="rId3"/>
              </a:rPr>
              <a:t>https://api.exchangeratesapi.io/latest?base=USD&amp;symbols=EUR</a:t>
            </a:r>
            <a:endParaRPr lang="en-US" dirty="0"/>
          </a:p>
          <a:p>
            <a:r>
              <a:rPr lang="en-US" dirty="0"/>
              <a:t>Returns a JSON response </a:t>
            </a:r>
          </a:p>
          <a:p>
            <a:endParaRPr lang="en-US" dirty="0"/>
          </a:p>
          <a:p>
            <a:endParaRPr lang="en-US" dirty="0"/>
          </a:p>
        </p:txBody>
      </p:sp>
      <p:pic>
        <p:nvPicPr>
          <p:cNvPr id="4" name="Picture 3">
            <a:extLst>
              <a:ext uri="{FF2B5EF4-FFF2-40B4-BE49-F238E27FC236}">
                <a16:creationId xmlns:a16="http://schemas.microsoft.com/office/drawing/2014/main" id="{5281DE60-D5EB-BB46-9DAC-B038D135C1E6}"/>
              </a:ext>
            </a:extLst>
          </p:cNvPr>
          <p:cNvPicPr>
            <a:picLocks noChangeAspect="1"/>
          </p:cNvPicPr>
          <p:nvPr/>
        </p:nvPicPr>
        <p:blipFill>
          <a:blip r:embed="rId4"/>
          <a:stretch>
            <a:fillRect/>
          </a:stretch>
        </p:blipFill>
        <p:spPr>
          <a:xfrm>
            <a:off x="737754" y="5454182"/>
            <a:ext cx="7668491" cy="1343962"/>
          </a:xfrm>
          <a:prstGeom prst="rect">
            <a:avLst/>
          </a:prstGeom>
          <a:ln>
            <a:solidFill>
              <a:schemeClr val="bg1">
                <a:lumMod val="75000"/>
              </a:schemeClr>
            </a:solidFill>
          </a:ln>
        </p:spPr>
      </p:pic>
    </p:spTree>
    <p:extLst>
      <p:ext uri="{BB962C8B-B14F-4D97-AF65-F5344CB8AC3E}">
        <p14:creationId xmlns:p14="http://schemas.microsoft.com/office/powerpoint/2010/main" val="2226382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82C27-D759-A349-BBD0-B0455147EA64}"/>
              </a:ext>
            </a:extLst>
          </p:cNvPr>
          <p:cNvSpPr>
            <a:spLocks noGrp="1"/>
          </p:cNvSpPr>
          <p:nvPr>
            <p:ph type="title"/>
          </p:nvPr>
        </p:nvSpPr>
        <p:spPr/>
        <p:txBody>
          <a:bodyPr/>
          <a:lstStyle/>
          <a:p>
            <a:r>
              <a:rPr lang="en-US" dirty="0"/>
              <a:t>Install </a:t>
            </a:r>
            <a:r>
              <a:rPr lang="en-US" dirty="0" err="1"/>
              <a:t>axios</a:t>
            </a:r>
            <a:endParaRPr lang="en-US" dirty="0"/>
          </a:p>
        </p:txBody>
      </p:sp>
      <p:sp>
        <p:nvSpPr>
          <p:cNvPr id="3" name="Content Placeholder 2">
            <a:extLst>
              <a:ext uri="{FF2B5EF4-FFF2-40B4-BE49-F238E27FC236}">
                <a16:creationId xmlns:a16="http://schemas.microsoft.com/office/drawing/2014/main" id="{50CD6C7B-A579-9849-A671-FAE6F0A01DFF}"/>
              </a:ext>
            </a:extLst>
          </p:cNvPr>
          <p:cNvSpPr>
            <a:spLocks noGrp="1"/>
          </p:cNvSpPr>
          <p:nvPr>
            <p:ph idx="1"/>
          </p:nvPr>
        </p:nvSpPr>
        <p:spPr/>
        <p:txBody>
          <a:bodyPr/>
          <a:lstStyle/>
          <a:p>
            <a:r>
              <a:rPr lang="en-US" dirty="0"/>
              <a:t>Library to make API requests from </a:t>
            </a:r>
            <a:r>
              <a:rPr lang="en-US" dirty="0" err="1"/>
              <a:t>node.js</a:t>
            </a:r>
            <a:endParaRPr lang="en-US" dirty="0"/>
          </a:p>
          <a:p>
            <a:r>
              <a:rPr lang="en-US" dirty="0"/>
              <a:t>Command prompt: Stop your server </a:t>
            </a:r>
          </a:p>
          <a:p>
            <a:r>
              <a:rPr lang="en-US" b="1" dirty="0" err="1"/>
              <a:t>npm</a:t>
            </a:r>
            <a:r>
              <a:rPr lang="en-US" b="1" dirty="0"/>
              <a:t> install </a:t>
            </a:r>
            <a:r>
              <a:rPr lang="en-US" b="1" dirty="0" err="1"/>
              <a:t>axios</a:t>
            </a:r>
            <a:endParaRPr lang="en-US" b="1" dirty="0"/>
          </a:p>
        </p:txBody>
      </p:sp>
    </p:spTree>
    <p:extLst>
      <p:ext uri="{BB962C8B-B14F-4D97-AF65-F5344CB8AC3E}">
        <p14:creationId xmlns:p14="http://schemas.microsoft.com/office/powerpoint/2010/main" val="2887243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routes/</a:t>
            </a:r>
            <a:r>
              <a:rPr lang="en-US" dirty="0" err="1"/>
              <a:t>index.js</a:t>
            </a:r>
            <a:endParaRPr lang="en-US" dirty="0"/>
          </a:p>
        </p:txBody>
      </p:sp>
      <p:sp>
        <p:nvSpPr>
          <p:cNvPr id="3" name="Content Placeholder 2"/>
          <p:cNvSpPr>
            <a:spLocks noGrp="1"/>
          </p:cNvSpPr>
          <p:nvPr>
            <p:ph idx="1"/>
          </p:nvPr>
        </p:nvSpPr>
        <p:spPr>
          <a:xfrm>
            <a:off x="457200" y="1600200"/>
            <a:ext cx="8229600" cy="4864100"/>
          </a:xfrm>
        </p:spPr>
        <p:txBody>
          <a:bodyPr>
            <a:normAutofit lnSpcReduction="10000"/>
          </a:bodyPr>
          <a:lstStyle/>
          <a:p>
            <a:r>
              <a:rPr lang="en-US" b="1" dirty="0"/>
              <a:t>Require</a:t>
            </a:r>
            <a:r>
              <a:rPr lang="en-US" dirty="0"/>
              <a:t> services/exchange</a:t>
            </a:r>
          </a:p>
          <a:p>
            <a:endParaRPr lang="en-US" dirty="0"/>
          </a:p>
          <a:p>
            <a:endParaRPr lang="en-US" dirty="0"/>
          </a:p>
          <a:p>
            <a:endParaRPr lang="en-US" dirty="0"/>
          </a:p>
          <a:p>
            <a:endParaRPr lang="en-US" dirty="0"/>
          </a:p>
          <a:p>
            <a:r>
              <a:rPr lang="en-US" dirty="0"/>
              <a:t>Whatever was exported from </a:t>
            </a:r>
            <a:r>
              <a:rPr lang="en-US" dirty="0" err="1"/>
              <a:t>currencyDB.js</a:t>
            </a:r>
            <a:r>
              <a:rPr lang="en-US" dirty="0"/>
              <a:t> will be available in </a:t>
            </a:r>
            <a:r>
              <a:rPr lang="en-US" dirty="0" err="1"/>
              <a:t>index.js</a:t>
            </a:r>
            <a:r>
              <a:rPr lang="en-US" dirty="0"/>
              <a:t> as </a:t>
            </a:r>
            <a:r>
              <a:rPr lang="en-US" dirty="0" err="1"/>
              <a:t>exchangeRate</a:t>
            </a:r>
            <a:endParaRPr lang="en-US" dirty="0"/>
          </a:p>
          <a:p>
            <a:r>
              <a:rPr lang="en-US" dirty="0"/>
              <a:t>In this case, it's a function that connects to the API</a:t>
            </a:r>
          </a:p>
        </p:txBody>
      </p:sp>
      <p:cxnSp>
        <p:nvCxnSpPr>
          <p:cNvPr id="7" name="Straight Arrow Connector 6">
            <a:extLst>
              <a:ext uri="{FF2B5EF4-FFF2-40B4-BE49-F238E27FC236}">
                <a16:creationId xmlns:a16="http://schemas.microsoft.com/office/drawing/2014/main" id="{885CFA62-8BE0-9A4E-8997-1C470BA24D94}"/>
              </a:ext>
            </a:extLst>
          </p:cNvPr>
          <p:cNvCxnSpPr/>
          <p:nvPr/>
        </p:nvCxnSpPr>
        <p:spPr>
          <a:xfrm>
            <a:off x="252248" y="3033429"/>
            <a:ext cx="898635" cy="0"/>
          </a:xfrm>
          <a:prstGeom prst="straightConnector1">
            <a:avLst/>
          </a:prstGeom>
          <a:ln w="57150">
            <a:solidFill>
              <a:srgbClr val="FF00FB"/>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B36A2589-001E-9D42-9942-5D2D421372D6}"/>
              </a:ext>
            </a:extLst>
          </p:cNvPr>
          <p:cNvPicPr>
            <a:picLocks noChangeAspect="1"/>
          </p:cNvPicPr>
          <p:nvPr/>
        </p:nvPicPr>
        <p:blipFill>
          <a:blip r:embed="rId2"/>
          <a:stretch>
            <a:fillRect/>
          </a:stretch>
        </p:blipFill>
        <p:spPr>
          <a:xfrm>
            <a:off x="1150883" y="2243859"/>
            <a:ext cx="6674924" cy="1933286"/>
          </a:xfrm>
          <a:prstGeom prst="rect">
            <a:avLst/>
          </a:prstGeom>
        </p:spPr>
      </p:pic>
    </p:spTree>
    <p:extLst>
      <p:ext uri="{BB962C8B-B14F-4D97-AF65-F5344CB8AC3E}">
        <p14:creationId xmlns:p14="http://schemas.microsoft.com/office/powerpoint/2010/main" val="2858320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C06A31-7567-BC4A-998E-C223FCDE9D12}"/>
              </a:ext>
            </a:extLst>
          </p:cNvPr>
          <p:cNvPicPr>
            <a:picLocks noChangeAspect="1"/>
          </p:cNvPicPr>
          <p:nvPr/>
        </p:nvPicPr>
        <p:blipFill>
          <a:blip r:embed="rId2"/>
          <a:stretch>
            <a:fillRect/>
          </a:stretch>
        </p:blipFill>
        <p:spPr>
          <a:xfrm>
            <a:off x="213078" y="0"/>
            <a:ext cx="4915908" cy="6779196"/>
          </a:xfrm>
          <a:prstGeom prst="rect">
            <a:avLst/>
          </a:prstGeom>
        </p:spPr>
      </p:pic>
      <p:cxnSp>
        <p:nvCxnSpPr>
          <p:cNvPr id="9" name="Straight Arrow Connector 8"/>
          <p:cNvCxnSpPr>
            <a:cxnSpLocks/>
          </p:cNvCxnSpPr>
          <p:nvPr/>
        </p:nvCxnSpPr>
        <p:spPr>
          <a:xfrm flipH="1" flipV="1">
            <a:off x="4488873" y="602673"/>
            <a:ext cx="1720016" cy="157386"/>
          </a:xfrm>
          <a:prstGeom prst="straightConnector1">
            <a:avLst/>
          </a:prstGeom>
          <a:ln w="38100" cmpd="sng">
            <a:solidFill>
              <a:srgbClr val="FF00FB"/>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341936" y="436894"/>
            <a:ext cx="2520710" cy="1200329"/>
          </a:xfrm>
          <a:prstGeom prst="rect">
            <a:avLst/>
          </a:prstGeom>
          <a:solidFill>
            <a:srgbClr val="FFFFFF"/>
          </a:solidFill>
          <a:ln>
            <a:solidFill>
              <a:schemeClr val="bg1">
                <a:lumMod val="65000"/>
              </a:schemeClr>
            </a:solidFill>
          </a:ln>
        </p:spPr>
        <p:txBody>
          <a:bodyPr wrap="square" rtlCol="0">
            <a:spAutoFit/>
          </a:bodyPr>
          <a:lstStyle/>
          <a:p>
            <a:r>
              <a:rPr lang="en-US" dirty="0"/>
              <a:t>Require whatever is exported from </a:t>
            </a:r>
            <a:r>
              <a:rPr lang="en-US" dirty="0" err="1"/>
              <a:t>exchange.js</a:t>
            </a:r>
            <a:r>
              <a:rPr lang="en-US" dirty="0"/>
              <a:t> file, with the name </a:t>
            </a:r>
            <a:r>
              <a:rPr lang="en-US" dirty="0" err="1"/>
              <a:t>exchangeRate</a:t>
            </a:r>
            <a:endParaRPr lang="en-US" dirty="0"/>
          </a:p>
        </p:txBody>
      </p:sp>
      <p:sp>
        <p:nvSpPr>
          <p:cNvPr id="4" name="TextBox 3">
            <a:extLst>
              <a:ext uri="{FF2B5EF4-FFF2-40B4-BE49-F238E27FC236}">
                <a16:creationId xmlns:a16="http://schemas.microsoft.com/office/drawing/2014/main" id="{7BFC39C2-A15E-8C4D-A295-C736308C93D3}"/>
              </a:ext>
            </a:extLst>
          </p:cNvPr>
          <p:cNvSpPr txBox="1"/>
          <p:nvPr/>
        </p:nvSpPr>
        <p:spPr>
          <a:xfrm>
            <a:off x="5715001" y="2389909"/>
            <a:ext cx="2763982" cy="1754326"/>
          </a:xfrm>
          <a:prstGeom prst="rect">
            <a:avLst/>
          </a:prstGeom>
          <a:noFill/>
        </p:spPr>
        <p:txBody>
          <a:bodyPr wrap="square" rtlCol="0">
            <a:spAutoFit/>
          </a:bodyPr>
          <a:lstStyle/>
          <a:p>
            <a:r>
              <a:rPr lang="en-US" dirty="0"/>
              <a:t>Try your site - what happens when you do a conversion?</a:t>
            </a:r>
          </a:p>
          <a:p>
            <a:endParaRPr lang="en-US" dirty="0"/>
          </a:p>
          <a:p>
            <a:r>
              <a:rPr lang="en-US" dirty="0"/>
              <a:t>Example: converting 100 dollars to Euros:</a:t>
            </a:r>
          </a:p>
        </p:txBody>
      </p:sp>
      <p:pic>
        <p:nvPicPr>
          <p:cNvPr id="5" name="Picture 4">
            <a:extLst>
              <a:ext uri="{FF2B5EF4-FFF2-40B4-BE49-F238E27FC236}">
                <a16:creationId xmlns:a16="http://schemas.microsoft.com/office/drawing/2014/main" id="{8AE57C58-473C-E641-843F-ACB23D12EBA4}"/>
              </a:ext>
            </a:extLst>
          </p:cNvPr>
          <p:cNvPicPr>
            <a:picLocks noChangeAspect="1"/>
          </p:cNvPicPr>
          <p:nvPr/>
        </p:nvPicPr>
        <p:blipFill>
          <a:blip r:embed="rId3"/>
          <a:stretch>
            <a:fillRect/>
          </a:stretch>
        </p:blipFill>
        <p:spPr>
          <a:xfrm>
            <a:off x="5369662" y="4674670"/>
            <a:ext cx="3365487" cy="583129"/>
          </a:xfrm>
          <a:prstGeom prst="rect">
            <a:avLst/>
          </a:prstGeom>
          <a:ln>
            <a:solidFill>
              <a:schemeClr val="bg1">
                <a:lumMod val="75000"/>
              </a:schemeClr>
            </a:solidFill>
          </a:ln>
        </p:spPr>
      </p:pic>
    </p:spTree>
    <p:extLst>
      <p:ext uri="{BB962C8B-B14F-4D97-AF65-F5344CB8AC3E}">
        <p14:creationId xmlns:p14="http://schemas.microsoft.com/office/powerpoint/2010/main" val="727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Software</a:t>
            </a:r>
          </a:p>
        </p:txBody>
      </p:sp>
      <p:sp>
        <p:nvSpPr>
          <p:cNvPr id="3" name="Content Placeholder 2"/>
          <p:cNvSpPr>
            <a:spLocks noGrp="1"/>
          </p:cNvSpPr>
          <p:nvPr>
            <p:ph idx="1"/>
          </p:nvPr>
        </p:nvSpPr>
        <p:spPr/>
        <p:txBody>
          <a:bodyPr>
            <a:normAutofit fontScale="92500" lnSpcReduction="20000"/>
          </a:bodyPr>
          <a:lstStyle/>
          <a:p>
            <a:r>
              <a:rPr lang="en-US" dirty="0" err="1"/>
              <a:t>Nodejs</a:t>
            </a:r>
            <a:r>
              <a:rPr lang="en-US" dirty="0"/>
              <a:t>; from </a:t>
            </a:r>
            <a:r>
              <a:rPr lang="en-US" dirty="0" err="1"/>
              <a:t>nodejs.org</a:t>
            </a:r>
            <a:r>
              <a:rPr lang="en-US" dirty="0"/>
              <a:t>, latest LTS version</a:t>
            </a:r>
          </a:p>
          <a:p>
            <a:r>
              <a:rPr lang="en-US" dirty="0"/>
              <a:t>Add path to node executable to your path. Node probably did this during the install</a:t>
            </a:r>
          </a:p>
          <a:p>
            <a:r>
              <a:rPr lang="en-US" dirty="0"/>
              <a:t>Verify by typing the following at the command prompt or terminal, should see a version number. If error, stop and fix</a:t>
            </a:r>
          </a:p>
          <a:p>
            <a:pPr marL="0" indent="0">
              <a:buNone/>
            </a:pPr>
            <a:r>
              <a:rPr lang="en-US" dirty="0"/>
              <a:t>	</a:t>
            </a:r>
            <a:r>
              <a:rPr lang="en-US" b="1" dirty="0"/>
              <a:t>node --version</a:t>
            </a:r>
          </a:p>
          <a:p>
            <a:pPr marL="0" indent="0">
              <a:buNone/>
            </a:pPr>
            <a:endParaRPr lang="en-US" b="1" dirty="0"/>
          </a:p>
          <a:p>
            <a:pPr marL="0" indent="0">
              <a:buNone/>
            </a:pPr>
            <a:r>
              <a:rPr lang="en-US" b="1" dirty="0"/>
              <a:t>Lab PCs: type </a:t>
            </a:r>
          </a:p>
          <a:p>
            <a:pPr marL="0" indent="0">
              <a:buNone/>
            </a:pPr>
            <a:r>
              <a:rPr lang="en-US" b="1" dirty="0"/>
              <a:t>set PATH=%PATH%;C:\Program Files\</a:t>
            </a:r>
            <a:r>
              <a:rPr lang="en-US" b="1" dirty="0" err="1"/>
              <a:t>nodejs</a:t>
            </a:r>
            <a:endParaRPr lang="en-US" b="1" dirty="0"/>
          </a:p>
          <a:p>
            <a:endParaRPr lang="en-US" b="1" dirty="0"/>
          </a:p>
        </p:txBody>
      </p:sp>
    </p:spTree>
    <p:extLst>
      <p:ext uri="{BB962C8B-B14F-4D97-AF65-F5344CB8AC3E}">
        <p14:creationId xmlns:p14="http://schemas.microsoft.com/office/powerpoint/2010/main" val="3828622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995E-D106-AD47-BA4D-A9C7B111F03F}"/>
              </a:ext>
            </a:extLst>
          </p:cNvPr>
          <p:cNvSpPr>
            <a:spLocks noGrp="1"/>
          </p:cNvSpPr>
          <p:nvPr>
            <p:ph type="title"/>
          </p:nvPr>
        </p:nvSpPr>
        <p:spPr/>
        <p:txBody>
          <a:bodyPr/>
          <a:lstStyle/>
          <a:p>
            <a:r>
              <a:rPr lang="en-US" dirty="0"/>
              <a:t>Too many decimal places?</a:t>
            </a:r>
          </a:p>
        </p:txBody>
      </p:sp>
      <p:pic>
        <p:nvPicPr>
          <p:cNvPr id="4" name="Content Placeholder 3">
            <a:extLst>
              <a:ext uri="{FF2B5EF4-FFF2-40B4-BE49-F238E27FC236}">
                <a16:creationId xmlns:a16="http://schemas.microsoft.com/office/drawing/2014/main" id="{C45364D4-D000-1B49-93F3-BE493BA8D14E}"/>
              </a:ext>
            </a:extLst>
          </p:cNvPr>
          <p:cNvPicPr>
            <a:picLocks noGrp="1" noChangeAspect="1"/>
          </p:cNvPicPr>
          <p:nvPr>
            <p:ph idx="1"/>
          </p:nvPr>
        </p:nvPicPr>
        <p:blipFill>
          <a:blip r:embed="rId2"/>
          <a:stretch>
            <a:fillRect/>
          </a:stretch>
        </p:blipFill>
        <p:spPr>
          <a:xfrm>
            <a:off x="457199" y="1611816"/>
            <a:ext cx="8573929" cy="4809765"/>
          </a:xfrm>
          <a:prstGeom prst="rect">
            <a:avLst/>
          </a:prstGeom>
        </p:spPr>
      </p:pic>
      <p:cxnSp>
        <p:nvCxnSpPr>
          <p:cNvPr id="5" name="Straight Arrow Connector 4">
            <a:extLst>
              <a:ext uri="{FF2B5EF4-FFF2-40B4-BE49-F238E27FC236}">
                <a16:creationId xmlns:a16="http://schemas.microsoft.com/office/drawing/2014/main" id="{6E661765-46B1-244A-ABED-AB7314CFE6EC}"/>
              </a:ext>
            </a:extLst>
          </p:cNvPr>
          <p:cNvCxnSpPr>
            <a:cxnSpLocks/>
          </p:cNvCxnSpPr>
          <p:nvPr/>
        </p:nvCxnSpPr>
        <p:spPr>
          <a:xfrm flipH="1">
            <a:off x="6712527" y="3524787"/>
            <a:ext cx="1683327" cy="983821"/>
          </a:xfrm>
          <a:prstGeom prst="straightConnector1">
            <a:avLst/>
          </a:prstGeom>
          <a:ln w="38100" cmpd="sng">
            <a:solidFill>
              <a:srgbClr val="FF00FB"/>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1D3C3151-EAA8-1B48-9A0B-4F136E9590A5}"/>
              </a:ext>
            </a:extLst>
          </p:cNvPr>
          <p:cNvCxnSpPr>
            <a:cxnSpLocks/>
          </p:cNvCxnSpPr>
          <p:nvPr/>
        </p:nvCxnSpPr>
        <p:spPr>
          <a:xfrm flipH="1" flipV="1">
            <a:off x="6966784" y="5597236"/>
            <a:ext cx="1720016" cy="157386"/>
          </a:xfrm>
          <a:prstGeom prst="straightConnector1">
            <a:avLst/>
          </a:prstGeom>
          <a:ln w="38100" cmpd="sng">
            <a:solidFill>
              <a:srgbClr val="FF00FB"/>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881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Make a template to show the result</a:t>
            </a:r>
          </a:p>
        </p:txBody>
      </p:sp>
      <p:sp>
        <p:nvSpPr>
          <p:cNvPr id="3" name="Content Placeholder 2"/>
          <p:cNvSpPr>
            <a:spLocks noGrp="1"/>
          </p:cNvSpPr>
          <p:nvPr>
            <p:ph idx="1"/>
          </p:nvPr>
        </p:nvSpPr>
        <p:spPr/>
        <p:txBody>
          <a:bodyPr/>
          <a:lstStyle/>
          <a:p>
            <a:r>
              <a:rPr lang="en-US" dirty="0" err="1"/>
              <a:t>res.send</a:t>
            </a:r>
            <a:r>
              <a:rPr lang="en-US" dirty="0"/>
              <a:t>() sends a plain text response</a:t>
            </a:r>
          </a:p>
          <a:p>
            <a:r>
              <a:rPr lang="en-US" dirty="0"/>
              <a:t>Which your browser can display, but it's not a web page, it is not HTML</a:t>
            </a:r>
          </a:p>
          <a:p>
            <a:r>
              <a:rPr lang="en-US" dirty="0"/>
              <a:t>So, in the views directory, create a new file called </a:t>
            </a:r>
            <a:r>
              <a:rPr lang="en-US" dirty="0" err="1"/>
              <a:t>results.hbs</a:t>
            </a:r>
            <a:endParaRPr lang="en-US" dirty="0"/>
          </a:p>
        </p:txBody>
      </p:sp>
      <p:pic>
        <p:nvPicPr>
          <p:cNvPr id="5" name="Picture 4"/>
          <p:cNvPicPr>
            <a:picLocks noChangeAspect="1"/>
          </p:cNvPicPr>
          <p:nvPr/>
        </p:nvPicPr>
        <p:blipFill>
          <a:blip r:embed="rId2"/>
          <a:stretch>
            <a:fillRect/>
          </a:stretch>
        </p:blipFill>
        <p:spPr>
          <a:xfrm>
            <a:off x="180622" y="5002012"/>
            <a:ext cx="8702232" cy="789517"/>
          </a:xfrm>
          <a:prstGeom prst="rect">
            <a:avLst/>
          </a:prstGeom>
        </p:spPr>
      </p:pic>
    </p:spTree>
    <p:extLst>
      <p:ext uri="{BB962C8B-B14F-4D97-AF65-F5344CB8AC3E}">
        <p14:creationId xmlns:p14="http://schemas.microsoft.com/office/powerpoint/2010/main" val="661083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80756" y="3304309"/>
            <a:ext cx="1976208" cy="2821854"/>
          </a:xfrm>
        </p:spPr>
        <p:txBody>
          <a:bodyPr>
            <a:normAutofit lnSpcReduction="10000"/>
          </a:bodyPr>
          <a:lstStyle/>
          <a:p>
            <a:pPr marL="0" indent="0">
              <a:buNone/>
            </a:pPr>
            <a:r>
              <a:rPr lang="en-US" dirty="0"/>
              <a:t>replace </a:t>
            </a:r>
            <a:r>
              <a:rPr lang="en-US" dirty="0" err="1"/>
              <a:t>res.send</a:t>
            </a:r>
            <a:r>
              <a:rPr lang="en-US" dirty="0"/>
              <a:t> with </a:t>
            </a:r>
            <a:r>
              <a:rPr lang="en-US" dirty="0" err="1"/>
              <a:t>res.render</a:t>
            </a:r>
            <a:r>
              <a:rPr lang="en-US" dirty="0"/>
              <a:t>, include data  </a:t>
            </a:r>
          </a:p>
        </p:txBody>
      </p:sp>
      <p:pic>
        <p:nvPicPr>
          <p:cNvPr id="5" name="Picture 4">
            <a:extLst>
              <a:ext uri="{FF2B5EF4-FFF2-40B4-BE49-F238E27FC236}">
                <a16:creationId xmlns:a16="http://schemas.microsoft.com/office/drawing/2014/main" id="{08585754-518B-B341-8B67-3EE674A60D55}"/>
              </a:ext>
            </a:extLst>
          </p:cNvPr>
          <p:cNvPicPr>
            <a:picLocks noChangeAspect="1"/>
          </p:cNvPicPr>
          <p:nvPr/>
        </p:nvPicPr>
        <p:blipFill>
          <a:blip r:embed="rId2"/>
          <a:stretch>
            <a:fillRect/>
          </a:stretch>
        </p:blipFill>
        <p:spPr>
          <a:xfrm>
            <a:off x="0" y="274638"/>
            <a:ext cx="6980757" cy="6313198"/>
          </a:xfrm>
          <a:prstGeom prst="rect">
            <a:avLst/>
          </a:prstGeom>
        </p:spPr>
      </p:pic>
      <p:sp>
        <p:nvSpPr>
          <p:cNvPr id="2" name="Title 1"/>
          <p:cNvSpPr>
            <a:spLocks noGrp="1"/>
          </p:cNvSpPr>
          <p:nvPr>
            <p:ph type="title"/>
          </p:nvPr>
        </p:nvSpPr>
        <p:spPr>
          <a:xfrm>
            <a:off x="6858000" y="274637"/>
            <a:ext cx="2286000" cy="3029672"/>
          </a:xfrm>
          <a:solidFill>
            <a:schemeClr val="bg1"/>
          </a:solidFill>
          <a:ln>
            <a:solidFill>
              <a:schemeClr val="bg1">
                <a:lumMod val="75000"/>
              </a:schemeClr>
            </a:solidFill>
          </a:ln>
        </p:spPr>
        <p:txBody>
          <a:bodyPr>
            <a:normAutofit fontScale="90000"/>
          </a:bodyPr>
          <a:lstStyle/>
          <a:p>
            <a:r>
              <a:rPr lang="en-US" dirty="0"/>
              <a:t>Modify the route </a:t>
            </a:r>
            <a:r>
              <a:rPr lang="en-US" b="1" dirty="0"/>
              <a:t>routes/</a:t>
            </a:r>
            <a:br>
              <a:rPr lang="en-US" b="1" dirty="0"/>
            </a:br>
            <a:r>
              <a:rPr lang="en-US" b="1" dirty="0" err="1"/>
              <a:t>index.js</a:t>
            </a:r>
            <a:r>
              <a:rPr lang="en-US" b="1" dirty="0"/>
              <a:t>)</a:t>
            </a:r>
          </a:p>
        </p:txBody>
      </p:sp>
    </p:spTree>
    <p:extLst>
      <p:ext uri="{BB962C8B-B14F-4D97-AF65-F5344CB8AC3E}">
        <p14:creationId xmlns:p14="http://schemas.microsoft.com/office/powerpoint/2010/main" val="2813819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and test</a:t>
            </a:r>
          </a:p>
        </p:txBody>
      </p:sp>
      <p:sp>
        <p:nvSpPr>
          <p:cNvPr id="3" name="Content Placeholder 2"/>
          <p:cNvSpPr>
            <a:spLocks noGrp="1"/>
          </p:cNvSpPr>
          <p:nvPr>
            <p:ph idx="1"/>
          </p:nvPr>
        </p:nvSpPr>
        <p:spPr>
          <a:xfrm>
            <a:off x="457200" y="1600200"/>
            <a:ext cx="8229600" cy="4919133"/>
          </a:xfrm>
        </p:spPr>
        <p:txBody>
          <a:bodyPr>
            <a:normAutofit fontScale="77500" lnSpcReduction="20000"/>
          </a:bodyPr>
          <a:lstStyle/>
          <a:p>
            <a:r>
              <a:rPr lang="en-US" dirty="0"/>
              <a:t>Should see your data in the new result template, for example:</a:t>
            </a:r>
          </a:p>
          <a:p>
            <a:endParaRPr lang="en-US" dirty="0"/>
          </a:p>
          <a:p>
            <a:endParaRPr lang="en-US" dirty="0"/>
          </a:p>
          <a:p>
            <a:endParaRPr lang="en-US" dirty="0"/>
          </a:p>
          <a:p>
            <a:endParaRPr lang="en-US" dirty="0"/>
          </a:p>
          <a:p>
            <a:endParaRPr lang="en-US" dirty="0"/>
          </a:p>
          <a:p>
            <a:endParaRPr lang="en-US" dirty="0"/>
          </a:p>
          <a:p>
            <a:endParaRPr lang="en-US" dirty="0"/>
          </a:p>
          <a:p>
            <a:r>
              <a:rPr lang="en-US" dirty="0"/>
              <a:t>Can re-organize your template as desired, add styles, more content</a:t>
            </a:r>
            <a:r>
              <a:rPr lang="is-IS" dirty="0"/>
              <a:t>…</a:t>
            </a:r>
            <a:r>
              <a:rPr lang="en-US" dirty="0"/>
              <a:t> </a:t>
            </a:r>
          </a:p>
          <a:p>
            <a:r>
              <a:rPr lang="en-US" dirty="0"/>
              <a:t>Important! The </a:t>
            </a:r>
            <a:r>
              <a:rPr lang="en-US" b="1" dirty="0"/>
              <a:t>data</a:t>
            </a:r>
            <a:r>
              <a:rPr lang="en-US" dirty="0"/>
              <a:t> is separate from the </a:t>
            </a:r>
            <a:r>
              <a:rPr lang="en-US" b="1" dirty="0"/>
              <a:t>page layout and structure - they can be modified independently </a:t>
            </a:r>
          </a:p>
        </p:txBody>
      </p:sp>
      <p:pic>
        <p:nvPicPr>
          <p:cNvPr id="5" name="Picture 4">
            <a:extLst>
              <a:ext uri="{FF2B5EF4-FFF2-40B4-BE49-F238E27FC236}">
                <a16:creationId xmlns:a16="http://schemas.microsoft.com/office/drawing/2014/main" id="{04948BCD-0160-1142-95EA-3C00AAFCBEAB}"/>
              </a:ext>
            </a:extLst>
          </p:cNvPr>
          <p:cNvPicPr>
            <a:picLocks noChangeAspect="1"/>
          </p:cNvPicPr>
          <p:nvPr/>
        </p:nvPicPr>
        <p:blipFill>
          <a:blip r:embed="rId2"/>
          <a:stretch>
            <a:fillRect/>
          </a:stretch>
        </p:blipFill>
        <p:spPr>
          <a:xfrm>
            <a:off x="2971800" y="2698750"/>
            <a:ext cx="3200400" cy="1460500"/>
          </a:xfrm>
          <a:prstGeom prst="rect">
            <a:avLst/>
          </a:prstGeom>
          <a:ln>
            <a:solidFill>
              <a:schemeClr val="bg1">
                <a:lumMod val="75000"/>
              </a:schemeClr>
            </a:solidFill>
          </a:ln>
        </p:spPr>
      </p:pic>
    </p:spTree>
    <p:extLst>
      <p:ext uri="{BB962C8B-B14F-4D97-AF65-F5344CB8AC3E}">
        <p14:creationId xmlns:p14="http://schemas.microsoft.com/office/powerpoint/2010/main" val="4292847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the template</a:t>
            </a:r>
          </a:p>
        </p:txBody>
      </p:sp>
      <p:sp>
        <p:nvSpPr>
          <p:cNvPr id="3" name="Content Placeholder 2"/>
          <p:cNvSpPr>
            <a:spLocks noGrp="1"/>
          </p:cNvSpPr>
          <p:nvPr>
            <p:ph idx="1"/>
          </p:nvPr>
        </p:nvSpPr>
        <p:spPr>
          <a:xfrm>
            <a:off x="457200" y="1600200"/>
            <a:ext cx="8229600" cy="4919133"/>
          </a:xfrm>
        </p:spPr>
        <p:txBody>
          <a:bodyPr>
            <a:normAutofit/>
          </a:bodyPr>
          <a:lstStyle/>
          <a:p>
            <a:r>
              <a:rPr lang="en-US" dirty="0"/>
              <a:t>You can put any HTML in your template</a:t>
            </a:r>
          </a:p>
          <a:p>
            <a:r>
              <a:rPr lang="en-US" dirty="0"/>
              <a:t>Can organize your template any way you like</a:t>
            </a:r>
          </a:p>
          <a:p>
            <a:r>
              <a:rPr lang="en-US" dirty="0"/>
              <a:t>Your turn: change </a:t>
            </a:r>
            <a:r>
              <a:rPr lang="en-US" dirty="0" err="1"/>
              <a:t>results.hbs</a:t>
            </a:r>
            <a:r>
              <a:rPr lang="en-US" dirty="0"/>
              <a:t> so the paragraph's text is in the format </a:t>
            </a:r>
          </a:p>
          <a:p>
            <a:pPr marL="0" indent="0">
              <a:buNone/>
            </a:pPr>
            <a:r>
              <a:rPr lang="en-US" b="1" dirty="0"/>
              <a:t>	$9 is equivalent to 1013.67 JPY</a:t>
            </a:r>
          </a:p>
          <a:p>
            <a:r>
              <a:rPr lang="en-US" dirty="0"/>
              <a:t>You don't need to modify routes/</a:t>
            </a:r>
            <a:r>
              <a:rPr lang="en-US" dirty="0" err="1"/>
              <a:t>index.js</a:t>
            </a:r>
            <a:endParaRPr lang="en-US" dirty="0"/>
          </a:p>
        </p:txBody>
      </p:sp>
      <p:pic>
        <p:nvPicPr>
          <p:cNvPr id="5" name="Picture 4"/>
          <p:cNvPicPr>
            <a:picLocks noChangeAspect="1"/>
          </p:cNvPicPr>
          <p:nvPr/>
        </p:nvPicPr>
        <p:blipFill>
          <a:blip r:embed="rId2"/>
          <a:stretch>
            <a:fillRect/>
          </a:stretch>
        </p:blipFill>
        <p:spPr>
          <a:xfrm>
            <a:off x="2428613" y="5350933"/>
            <a:ext cx="3657600" cy="1168400"/>
          </a:xfrm>
          <a:prstGeom prst="rect">
            <a:avLst/>
          </a:prstGeom>
          <a:ln>
            <a:solidFill>
              <a:srgbClr val="A6A6A6"/>
            </a:solidFill>
          </a:ln>
        </p:spPr>
      </p:pic>
    </p:spTree>
    <p:extLst>
      <p:ext uri="{BB962C8B-B14F-4D97-AF65-F5344CB8AC3E}">
        <p14:creationId xmlns:p14="http://schemas.microsoft.com/office/powerpoint/2010/main" val="1324908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the about page</a:t>
            </a:r>
          </a:p>
        </p:txBody>
      </p:sp>
      <p:sp>
        <p:nvSpPr>
          <p:cNvPr id="3" name="Content Placeholder 2"/>
          <p:cNvSpPr>
            <a:spLocks noGrp="1"/>
          </p:cNvSpPr>
          <p:nvPr>
            <p:ph idx="1"/>
          </p:nvPr>
        </p:nvSpPr>
        <p:spPr>
          <a:xfrm>
            <a:off x="457200" y="1600200"/>
            <a:ext cx="8229600" cy="4991705"/>
          </a:xfrm>
        </p:spPr>
        <p:txBody>
          <a:bodyPr>
            <a:normAutofit fontScale="62500" lnSpcReduction="20000"/>
          </a:bodyPr>
          <a:lstStyle/>
          <a:p>
            <a:r>
              <a:rPr lang="en-US" dirty="0"/>
              <a:t>We'd like both pages to have a footer with a link to the about page</a:t>
            </a:r>
          </a:p>
          <a:p>
            <a:r>
              <a:rPr lang="en-US" dirty="0"/>
              <a:t>We could modify both pages and add a link</a:t>
            </a:r>
          </a:p>
          <a:p>
            <a:r>
              <a:rPr lang="en-US" dirty="0"/>
              <a:t>But that's going to get tiresome for lots of pages</a:t>
            </a:r>
          </a:p>
          <a:p>
            <a:r>
              <a:rPr lang="en-US" b="1" dirty="0"/>
              <a:t>Utilize the </a:t>
            </a:r>
            <a:r>
              <a:rPr lang="en-US" b="1" dirty="0" err="1"/>
              <a:t>layout.hbs</a:t>
            </a:r>
            <a:r>
              <a:rPr lang="en-US" b="1" dirty="0"/>
              <a:t> layout file</a:t>
            </a:r>
          </a:p>
          <a:p>
            <a:r>
              <a:rPr lang="en-US" dirty="0"/>
              <a:t>When a page (e.g. </a:t>
            </a:r>
            <a:r>
              <a:rPr lang="en-US" dirty="0" err="1"/>
              <a:t>about.hbs</a:t>
            </a:r>
            <a:r>
              <a:rPr lang="en-US" dirty="0"/>
              <a:t>) is rendered, Handlebars will:</a:t>
            </a:r>
          </a:p>
          <a:p>
            <a:pPr lvl="1"/>
            <a:r>
              <a:rPr lang="en-US" dirty="0"/>
              <a:t>look for a file called </a:t>
            </a:r>
            <a:r>
              <a:rPr lang="en-US" dirty="0" err="1"/>
              <a:t>layout.hbs</a:t>
            </a:r>
            <a:endParaRPr lang="en-US" dirty="0"/>
          </a:p>
          <a:p>
            <a:pPr lvl="1"/>
            <a:r>
              <a:rPr lang="en-US" dirty="0"/>
              <a:t>replace </a:t>
            </a:r>
            <a:r>
              <a:rPr lang="en-US" sz="2600" b="1" dirty="0">
                <a:latin typeface="Consolas"/>
                <a:cs typeface="Consolas"/>
              </a:rPr>
              <a:t>{{{body}}} </a:t>
            </a:r>
            <a:r>
              <a:rPr lang="en-US" dirty="0"/>
              <a:t>with the text in </a:t>
            </a:r>
            <a:r>
              <a:rPr lang="en-US" dirty="0" err="1"/>
              <a:t>about.hbs</a:t>
            </a:r>
            <a:r>
              <a:rPr lang="en-US" dirty="0"/>
              <a:t> to create a template</a:t>
            </a:r>
          </a:p>
          <a:p>
            <a:pPr lvl="1"/>
            <a:r>
              <a:rPr lang="en-US" dirty="0"/>
              <a:t>render the resulting template by filling in placeholders with data provided</a:t>
            </a:r>
          </a:p>
          <a:p>
            <a:r>
              <a:rPr lang="en-US" dirty="0"/>
              <a:t>So we can use </a:t>
            </a:r>
            <a:r>
              <a:rPr lang="en-US" dirty="0" err="1"/>
              <a:t>layout.hbs</a:t>
            </a:r>
            <a:r>
              <a:rPr lang="en-US" dirty="0"/>
              <a:t> to write content that's common to every page, useful for</a:t>
            </a:r>
          </a:p>
          <a:p>
            <a:pPr lvl="1"/>
            <a:r>
              <a:rPr lang="en-US" dirty="0"/>
              <a:t>Including CSS or scripts every page needs</a:t>
            </a:r>
          </a:p>
          <a:p>
            <a:pPr lvl="1"/>
            <a:r>
              <a:rPr lang="en-US" dirty="0"/>
              <a:t>Headers or navigation</a:t>
            </a:r>
          </a:p>
          <a:p>
            <a:pPr lvl="1"/>
            <a:r>
              <a:rPr lang="en-US" dirty="0"/>
              <a:t>Footers</a:t>
            </a:r>
          </a:p>
          <a:p>
            <a:pPr lvl="1"/>
            <a:r>
              <a:rPr lang="en-US" dirty="0"/>
              <a:t>Setting the title</a:t>
            </a:r>
          </a:p>
          <a:p>
            <a:pPr marL="457200" lvl="1" indent="0">
              <a:buNone/>
            </a:pPr>
            <a:endParaRPr lang="en-US" dirty="0"/>
          </a:p>
          <a:p>
            <a:r>
              <a:rPr lang="en-US" dirty="0"/>
              <a:t>For larger sites, can have more layout files, for example, a different layout file for different sections of the site</a:t>
            </a:r>
          </a:p>
        </p:txBody>
      </p:sp>
    </p:spTree>
    <p:extLst>
      <p:ext uri="{BB962C8B-B14F-4D97-AF65-F5344CB8AC3E}">
        <p14:creationId xmlns:p14="http://schemas.microsoft.com/office/powerpoint/2010/main" val="1826565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a:t>
            </a:r>
            <a:r>
              <a:rPr lang="en-US" dirty="0" err="1"/>
              <a:t>layout.hbs</a:t>
            </a:r>
            <a:endParaRPr lang="en-US" dirty="0"/>
          </a:p>
        </p:txBody>
      </p:sp>
      <p:sp>
        <p:nvSpPr>
          <p:cNvPr id="3" name="Content Placeholder 2"/>
          <p:cNvSpPr>
            <a:spLocks noGrp="1"/>
          </p:cNvSpPr>
          <p:nvPr>
            <p:ph idx="1"/>
          </p:nvPr>
        </p:nvSpPr>
        <p:spPr/>
        <p:txBody>
          <a:bodyPr/>
          <a:lstStyle/>
          <a:p>
            <a:r>
              <a:rPr lang="en-US" dirty="0"/>
              <a:t>Modify to add a footer with a link to /about</a:t>
            </a:r>
          </a:p>
        </p:txBody>
      </p:sp>
      <p:pic>
        <p:nvPicPr>
          <p:cNvPr id="5" name="Picture 4"/>
          <p:cNvPicPr>
            <a:picLocks noChangeAspect="1"/>
          </p:cNvPicPr>
          <p:nvPr/>
        </p:nvPicPr>
        <p:blipFill>
          <a:blip r:embed="rId2"/>
          <a:stretch>
            <a:fillRect/>
          </a:stretch>
        </p:blipFill>
        <p:spPr>
          <a:xfrm>
            <a:off x="457200" y="2398486"/>
            <a:ext cx="7133908" cy="3995636"/>
          </a:xfrm>
          <a:prstGeom prst="rect">
            <a:avLst/>
          </a:prstGeom>
        </p:spPr>
      </p:pic>
    </p:spTree>
    <p:extLst>
      <p:ext uri="{BB962C8B-B14F-4D97-AF65-F5344CB8AC3E}">
        <p14:creationId xmlns:p14="http://schemas.microsoft.com/office/powerpoint/2010/main" val="2737394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and test</a:t>
            </a:r>
          </a:p>
        </p:txBody>
      </p:sp>
      <p:sp>
        <p:nvSpPr>
          <p:cNvPr id="3" name="Content Placeholder 2"/>
          <p:cNvSpPr>
            <a:spLocks noGrp="1"/>
          </p:cNvSpPr>
          <p:nvPr>
            <p:ph idx="1"/>
          </p:nvPr>
        </p:nvSpPr>
        <p:spPr/>
        <p:txBody>
          <a:bodyPr/>
          <a:lstStyle/>
          <a:p>
            <a:r>
              <a:rPr lang="en-US" dirty="0"/>
              <a:t>Check the link is working, is on all the pages</a:t>
            </a:r>
          </a:p>
        </p:txBody>
      </p:sp>
      <p:pic>
        <p:nvPicPr>
          <p:cNvPr id="4" name="Picture 3"/>
          <p:cNvPicPr>
            <a:picLocks noChangeAspect="1"/>
          </p:cNvPicPr>
          <p:nvPr/>
        </p:nvPicPr>
        <p:blipFill>
          <a:blip r:embed="rId2"/>
          <a:stretch>
            <a:fillRect/>
          </a:stretch>
        </p:blipFill>
        <p:spPr>
          <a:xfrm>
            <a:off x="457200" y="2324100"/>
            <a:ext cx="3886200" cy="2209800"/>
          </a:xfrm>
          <a:prstGeom prst="rect">
            <a:avLst/>
          </a:prstGeom>
          <a:ln>
            <a:solidFill>
              <a:srgbClr val="A6A6A6"/>
            </a:solidFill>
          </a:ln>
        </p:spPr>
      </p:pic>
      <p:pic>
        <p:nvPicPr>
          <p:cNvPr id="5" name="Picture 4"/>
          <p:cNvPicPr>
            <a:picLocks noChangeAspect="1"/>
          </p:cNvPicPr>
          <p:nvPr/>
        </p:nvPicPr>
        <p:blipFill>
          <a:blip r:embed="rId3"/>
          <a:stretch>
            <a:fillRect/>
          </a:stretch>
        </p:blipFill>
        <p:spPr>
          <a:xfrm>
            <a:off x="2863850" y="4917779"/>
            <a:ext cx="2959100" cy="1739900"/>
          </a:xfrm>
          <a:prstGeom prst="rect">
            <a:avLst/>
          </a:prstGeom>
          <a:ln>
            <a:solidFill>
              <a:srgbClr val="A6A6A6"/>
            </a:solidFill>
          </a:ln>
        </p:spPr>
      </p:pic>
      <p:pic>
        <p:nvPicPr>
          <p:cNvPr id="6" name="Picture 5"/>
          <p:cNvPicPr>
            <a:picLocks noChangeAspect="1"/>
          </p:cNvPicPr>
          <p:nvPr/>
        </p:nvPicPr>
        <p:blipFill>
          <a:blip r:embed="rId4"/>
          <a:stretch>
            <a:fillRect/>
          </a:stretch>
        </p:blipFill>
        <p:spPr>
          <a:xfrm>
            <a:off x="5265628" y="2463800"/>
            <a:ext cx="3213100" cy="1917700"/>
          </a:xfrm>
          <a:prstGeom prst="rect">
            <a:avLst/>
          </a:prstGeom>
          <a:ln>
            <a:solidFill>
              <a:srgbClr val="A6A6A6"/>
            </a:solidFill>
          </a:ln>
        </p:spPr>
      </p:pic>
      <p:cxnSp>
        <p:nvCxnSpPr>
          <p:cNvPr id="10" name="Straight Arrow Connector 9"/>
          <p:cNvCxnSpPr/>
          <p:nvPr/>
        </p:nvCxnSpPr>
        <p:spPr>
          <a:xfrm flipH="1">
            <a:off x="5265628" y="4029394"/>
            <a:ext cx="734268" cy="794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058358" y="4204585"/>
            <a:ext cx="1597630" cy="6191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1302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a:t>
            </a:r>
          </a:p>
        </p:txBody>
      </p:sp>
      <p:sp>
        <p:nvSpPr>
          <p:cNvPr id="3" name="Content Placeholder 2"/>
          <p:cNvSpPr>
            <a:spLocks noGrp="1"/>
          </p:cNvSpPr>
          <p:nvPr>
            <p:ph idx="1"/>
          </p:nvPr>
        </p:nvSpPr>
        <p:spPr/>
        <p:txBody>
          <a:bodyPr/>
          <a:lstStyle/>
          <a:p>
            <a:r>
              <a:rPr lang="en-US" dirty="0"/>
              <a:t>Can you add a link to the home page in the footer?</a:t>
            </a:r>
          </a:p>
          <a:p>
            <a:r>
              <a:rPr lang="en-US" dirty="0"/>
              <a:t>What's the URL for the home page?</a:t>
            </a:r>
          </a:p>
        </p:txBody>
      </p:sp>
      <p:pic>
        <p:nvPicPr>
          <p:cNvPr id="4" name="Picture 3"/>
          <p:cNvPicPr>
            <a:picLocks noChangeAspect="1"/>
          </p:cNvPicPr>
          <p:nvPr/>
        </p:nvPicPr>
        <p:blipFill>
          <a:blip r:embed="rId2"/>
          <a:stretch>
            <a:fillRect/>
          </a:stretch>
        </p:blipFill>
        <p:spPr>
          <a:xfrm>
            <a:off x="2482329" y="3716132"/>
            <a:ext cx="3670300" cy="2082800"/>
          </a:xfrm>
          <a:prstGeom prst="rect">
            <a:avLst/>
          </a:prstGeom>
          <a:ln>
            <a:solidFill>
              <a:srgbClr val="A6A6A6"/>
            </a:solidFill>
          </a:ln>
        </p:spPr>
      </p:pic>
    </p:spTree>
    <p:extLst>
      <p:ext uri="{BB962C8B-B14F-4D97-AF65-F5344CB8AC3E}">
        <p14:creationId xmlns:p14="http://schemas.microsoft.com/office/powerpoint/2010/main" val="2127055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other features might we need?</a:t>
            </a:r>
          </a:p>
        </p:txBody>
      </p:sp>
      <p:sp>
        <p:nvSpPr>
          <p:cNvPr id="3" name="Content Placeholder 2"/>
          <p:cNvSpPr>
            <a:spLocks noGrp="1"/>
          </p:cNvSpPr>
          <p:nvPr>
            <p:ph idx="1"/>
          </p:nvPr>
        </p:nvSpPr>
        <p:spPr>
          <a:xfrm>
            <a:off x="457200" y="1600200"/>
            <a:ext cx="8229600" cy="4838071"/>
          </a:xfrm>
        </p:spPr>
        <p:txBody>
          <a:bodyPr>
            <a:normAutofit/>
          </a:bodyPr>
          <a:lstStyle/>
          <a:p>
            <a:r>
              <a:rPr lang="en-US" dirty="0"/>
              <a:t>Images</a:t>
            </a:r>
          </a:p>
          <a:p>
            <a:r>
              <a:rPr lang="en-US" dirty="0"/>
              <a:t>Stylesheet</a:t>
            </a:r>
          </a:p>
          <a:p>
            <a:endParaRPr lang="en-US" dirty="0"/>
          </a:p>
          <a:p>
            <a:endParaRPr lang="en-US" dirty="0"/>
          </a:p>
          <a:p>
            <a:endParaRPr lang="en-US" dirty="0"/>
          </a:p>
        </p:txBody>
      </p:sp>
    </p:spTree>
    <p:extLst>
      <p:ext uri="{BB962C8B-B14F-4D97-AF65-F5344CB8AC3E}">
        <p14:creationId xmlns:p14="http://schemas.microsoft.com/office/powerpoint/2010/main" val="2460117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Install tools</a:t>
            </a:r>
            <a:br>
              <a:rPr lang="en-US" dirty="0"/>
            </a:br>
            <a:r>
              <a:rPr lang="en-US" b="1" dirty="0" err="1"/>
              <a:t>nodemon</a:t>
            </a:r>
            <a:r>
              <a:rPr lang="en-US" dirty="0"/>
              <a:t> and </a:t>
            </a:r>
            <a:r>
              <a:rPr lang="en-US" b="1" dirty="0"/>
              <a:t>express-generator</a:t>
            </a:r>
          </a:p>
        </p:txBody>
      </p:sp>
      <p:sp>
        <p:nvSpPr>
          <p:cNvPr id="3" name="Content Placeholder 2"/>
          <p:cNvSpPr>
            <a:spLocks noGrp="1"/>
          </p:cNvSpPr>
          <p:nvPr>
            <p:ph idx="1"/>
          </p:nvPr>
        </p:nvSpPr>
        <p:spPr>
          <a:xfrm>
            <a:off x="457200" y="1851408"/>
            <a:ext cx="8229600" cy="4525963"/>
          </a:xfrm>
        </p:spPr>
        <p:txBody>
          <a:bodyPr>
            <a:normAutofit fontScale="92500" lnSpcReduction="20000"/>
          </a:bodyPr>
          <a:lstStyle/>
          <a:p>
            <a:r>
              <a:rPr lang="en-US" dirty="0"/>
              <a:t>You only need to do this one time for one computer</a:t>
            </a:r>
          </a:p>
          <a:p>
            <a:r>
              <a:rPr lang="en-US" b="1" dirty="0"/>
              <a:t>express-generator </a:t>
            </a:r>
            <a:r>
              <a:rPr lang="en-US" dirty="0"/>
              <a:t>sets up a template express project with basic setup done</a:t>
            </a:r>
          </a:p>
          <a:p>
            <a:r>
              <a:rPr lang="en-US" b="1" dirty="0" err="1"/>
              <a:t>nodemon</a:t>
            </a:r>
            <a:r>
              <a:rPr lang="en-US" dirty="0"/>
              <a:t> automatically re-starts your server when you make changes</a:t>
            </a:r>
          </a:p>
          <a:p>
            <a:r>
              <a:rPr lang="en-US" dirty="0"/>
              <a:t>Type these commands in your terminal </a:t>
            </a:r>
          </a:p>
          <a:p>
            <a:endParaRPr lang="en-US" b="1" dirty="0"/>
          </a:p>
          <a:p>
            <a:pPr marL="0" indent="0">
              <a:buNone/>
            </a:pPr>
            <a:r>
              <a:rPr lang="en-US" b="1" dirty="0"/>
              <a:t>npm install -g </a:t>
            </a:r>
            <a:r>
              <a:rPr lang="en-US" b="1" dirty="0" err="1"/>
              <a:t>nodemon</a:t>
            </a:r>
            <a:endParaRPr lang="en-US" b="1" dirty="0"/>
          </a:p>
          <a:p>
            <a:pPr marL="0" indent="0">
              <a:buNone/>
            </a:pPr>
            <a:r>
              <a:rPr lang="en-US" b="1" dirty="0"/>
              <a:t>npm install -g express-generator</a:t>
            </a:r>
          </a:p>
        </p:txBody>
      </p:sp>
    </p:spTree>
    <p:extLst>
      <p:ext uri="{BB962C8B-B14F-4D97-AF65-F5344CB8AC3E}">
        <p14:creationId xmlns:p14="http://schemas.microsoft.com/office/powerpoint/2010/main" val="1448007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Styles</a:t>
            </a:r>
          </a:p>
        </p:txBody>
      </p:sp>
      <p:sp>
        <p:nvSpPr>
          <p:cNvPr id="3" name="Content Placeholder 2"/>
          <p:cNvSpPr>
            <a:spLocks noGrp="1"/>
          </p:cNvSpPr>
          <p:nvPr>
            <p:ph idx="1"/>
          </p:nvPr>
        </p:nvSpPr>
        <p:spPr>
          <a:xfrm>
            <a:off x="195252" y="1600199"/>
            <a:ext cx="8491548" cy="5130057"/>
          </a:xfrm>
        </p:spPr>
        <p:txBody>
          <a:bodyPr>
            <a:normAutofit/>
          </a:bodyPr>
          <a:lstStyle/>
          <a:p>
            <a:r>
              <a:rPr lang="en-US" sz="2800" dirty="0"/>
              <a:t>Notice that </a:t>
            </a:r>
            <a:r>
              <a:rPr lang="en-US" sz="2800" dirty="0" err="1"/>
              <a:t>layout.hbs</a:t>
            </a:r>
            <a:r>
              <a:rPr lang="en-US" sz="2800" dirty="0"/>
              <a:t> links to /</a:t>
            </a:r>
            <a:r>
              <a:rPr lang="en-US" sz="2800" dirty="0" err="1"/>
              <a:t>stylesheets</a:t>
            </a:r>
            <a:r>
              <a:rPr lang="en-US" sz="2800" dirty="0"/>
              <a:t>/</a:t>
            </a:r>
            <a:r>
              <a:rPr lang="en-US" sz="2800" dirty="0" err="1"/>
              <a:t>style.css</a:t>
            </a:r>
            <a:endParaRPr lang="en-US" sz="2800" dirty="0"/>
          </a:p>
          <a:p>
            <a:endParaRPr lang="en-US" sz="2800" dirty="0"/>
          </a:p>
          <a:p>
            <a:endParaRPr lang="en-US" sz="2800" dirty="0"/>
          </a:p>
          <a:p>
            <a:endParaRPr lang="en-US" sz="2800" dirty="0"/>
          </a:p>
          <a:p>
            <a:endParaRPr lang="en-US" sz="2800" dirty="0"/>
          </a:p>
          <a:p>
            <a:endParaRPr lang="en-US" sz="2800" dirty="0"/>
          </a:p>
          <a:p>
            <a:r>
              <a:rPr lang="en-US" sz="2800" dirty="0"/>
              <a:t>This stylesheet is applied to all the pages generated from this layout - by default, that's all of them</a:t>
            </a:r>
          </a:p>
          <a:p>
            <a:r>
              <a:rPr lang="en-US" sz="2800" dirty="0"/>
              <a:t>If you want to apply different styles for different parts of your site, you'd create separate layouts</a:t>
            </a:r>
          </a:p>
        </p:txBody>
      </p:sp>
      <p:pic>
        <p:nvPicPr>
          <p:cNvPr id="5" name="Picture 4"/>
          <p:cNvPicPr>
            <a:picLocks noChangeAspect="1"/>
          </p:cNvPicPr>
          <p:nvPr/>
        </p:nvPicPr>
        <p:blipFill>
          <a:blip r:embed="rId2"/>
          <a:stretch>
            <a:fillRect/>
          </a:stretch>
        </p:blipFill>
        <p:spPr>
          <a:xfrm>
            <a:off x="2274741" y="2586819"/>
            <a:ext cx="5880100" cy="1765300"/>
          </a:xfrm>
          <a:prstGeom prst="rect">
            <a:avLst/>
          </a:prstGeom>
        </p:spPr>
      </p:pic>
    </p:spTree>
    <p:extLst>
      <p:ext uri="{BB962C8B-B14F-4D97-AF65-F5344CB8AC3E}">
        <p14:creationId xmlns:p14="http://schemas.microsoft.com/office/powerpoint/2010/main" val="2799127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public/</a:t>
            </a:r>
            <a:r>
              <a:rPr lang="en-US" dirty="0" err="1"/>
              <a:t>stylesheets</a:t>
            </a:r>
            <a:r>
              <a:rPr lang="en-US" dirty="0"/>
              <a:t>/</a:t>
            </a:r>
            <a:r>
              <a:rPr lang="en-US" dirty="0" err="1"/>
              <a:t>style.css</a:t>
            </a:r>
            <a:endParaRPr lang="en-US" dirty="0"/>
          </a:p>
        </p:txBody>
      </p:sp>
      <p:sp>
        <p:nvSpPr>
          <p:cNvPr id="3" name="Content Placeholder 2"/>
          <p:cNvSpPr>
            <a:spLocks noGrp="1"/>
          </p:cNvSpPr>
          <p:nvPr>
            <p:ph idx="1"/>
          </p:nvPr>
        </p:nvSpPr>
        <p:spPr>
          <a:xfrm>
            <a:off x="292848" y="1600200"/>
            <a:ext cx="2847722" cy="4525963"/>
          </a:xfrm>
        </p:spPr>
        <p:txBody>
          <a:bodyPr>
            <a:normAutofit fontScale="92500"/>
          </a:bodyPr>
          <a:lstStyle/>
          <a:p>
            <a:r>
              <a:rPr lang="en-US" dirty="0"/>
              <a:t>Add or modify styles of your choice</a:t>
            </a:r>
          </a:p>
          <a:p>
            <a:r>
              <a:rPr lang="en-US" dirty="0"/>
              <a:t>I changed the link and background colors</a:t>
            </a:r>
          </a:p>
          <a:p>
            <a:r>
              <a:rPr lang="en-US" dirty="0"/>
              <a:t>Use any styles of your choice</a:t>
            </a:r>
          </a:p>
        </p:txBody>
      </p:sp>
      <p:pic>
        <p:nvPicPr>
          <p:cNvPr id="8" name="Picture 7"/>
          <p:cNvPicPr>
            <a:picLocks noChangeAspect="1"/>
          </p:cNvPicPr>
          <p:nvPr/>
        </p:nvPicPr>
        <p:blipFill>
          <a:blip r:embed="rId2"/>
          <a:stretch>
            <a:fillRect/>
          </a:stretch>
        </p:blipFill>
        <p:spPr>
          <a:xfrm>
            <a:off x="4393394" y="4521200"/>
            <a:ext cx="3860800" cy="2184400"/>
          </a:xfrm>
          <a:prstGeom prst="rect">
            <a:avLst/>
          </a:prstGeom>
        </p:spPr>
      </p:pic>
      <p:pic>
        <p:nvPicPr>
          <p:cNvPr id="9" name="Picture 8"/>
          <p:cNvPicPr>
            <a:picLocks noChangeAspect="1"/>
          </p:cNvPicPr>
          <p:nvPr/>
        </p:nvPicPr>
        <p:blipFill>
          <a:blip r:embed="rId3"/>
          <a:stretch>
            <a:fillRect/>
          </a:stretch>
        </p:blipFill>
        <p:spPr>
          <a:xfrm>
            <a:off x="3381913" y="1600200"/>
            <a:ext cx="5562600" cy="2184400"/>
          </a:xfrm>
          <a:prstGeom prst="rect">
            <a:avLst/>
          </a:prstGeom>
        </p:spPr>
      </p:pic>
    </p:spTree>
    <p:extLst>
      <p:ext uri="{BB962C8B-B14F-4D97-AF65-F5344CB8AC3E}">
        <p14:creationId xmlns:p14="http://schemas.microsoft.com/office/powerpoint/2010/main" val="2021162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6942"/>
            <a:ext cx="8229600" cy="1143000"/>
          </a:xfrm>
        </p:spPr>
        <p:txBody>
          <a:bodyPr/>
          <a:lstStyle/>
          <a:p>
            <a:r>
              <a:rPr lang="en-US" dirty="0"/>
              <a:t>Images</a:t>
            </a:r>
          </a:p>
        </p:txBody>
      </p:sp>
      <p:sp>
        <p:nvSpPr>
          <p:cNvPr id="3" name="Content Placeholder 2"/>
          <p:cNvSpPr>
            <a:spLocks noGrp="1"/>
          </p:cNvSpPr>
          <p:nvPr>
            <p:ph idx="1"/>
          </p:nvPr>
        </p:nvSpPr>
        <p:spPr>
          <a:xfrm>
            <a:off x="276462" y="1279942"/>
            <a:ext cx="8674368" cy="4525963"/>
          </a:xfrm>
        </p:spPr>
        <p:txBody>
          <a:bodyPr>
            <a:normAutofit/>
          </a:bodyPr>
          <a:lstStyle/>
          <a:p>
            <a:r>
              <a:rPr lang="en-US" sz="2400" dirty="0"/>
              <a:t>Would like to add image as the background</a:t>
            </a:r>
          </a:p>
          <a:p>
            <a:r>
              <a:rPr lang="en-US" sz="2400" dirty="0"/>
              <a:t>Add another image to About page</a:t>
            </a:r>
          </a:p>
          <a:p>
            <a:r>
              <a:rPr lang="en-US" sz="2400" dirty="0"/>
              <a:t>I used these: you can right-click and save from this PowerPoint; or use images of your choice</a:t>
            </a:r>
          </a:p>
          <a:p>
            <a:endParaRPr lang="en-US" sz="2400" dirty="0"/>
          </a:p>
        </p:txBody>
      </p:sp>
      <p:sp>
        <p:nvSpPr>
          <p:cNvPr id="6" name="TextBox 5"/>
          <p:cNvSpPr txBox="1"/>
          <p:nvPr/>
        </p:nvSpPr>
        <p:spPr>
          <a:xfrm>
            <a:off x="4981647" y="3712593"/>
            <a:ext cx="2996461" cy="369332"/>
          </a:xfrm>
          <a:prstGeom prst="rect">
            <a:avLst/>
          </a:prstGeom>
          <a:noFill/>
        </p:spPr>
        <p:txBody>
          <a:bodyPr wrap="none" rtlCol="0">
            <a:spAutoFit/>
          </a:bodyPr>
          <a:lstStyle/>
          <a:p>
            <a:r>
              <a:rPr lang="en-US" dirty="0"/>
              <a:t>background: call it </a:t>
            </a:r>
            <a:r>
              <a:rPr lang="en-US" dirty="0" err="1"/>
              <a:t>money.png</a:t>
            </a:r>
            <a:endParaRPr lang="en-US" dirty="0"/>
          </a:p>
        </p:txBody>
      </p:sp>
      <p:sp>
        <p:nvSpPr>
          <p:cNvPr id="7" name="TextBox 6"/>
          <p:cNvSpPr txBox="1"/>
          <p:nvPr/>
        </p:nvSpPr>
        <p:spPr>
          <a:xfrm>
            <a:off x="1108174" y="3716199"/>
            <a:ext cx="2786660" cy="369332"/>
          </a:xfrm>
          <a:prstGeom prst="rect">
            <a:avLst/>
          </a:prstGeom>
          <a:noFill/>
        </p:spPr>
        <p:txBody>
          <a:bodyPr wrap="none" rtlCol="0">
            <a:spAutoFit/>
          </a:bodyPr>
          <a:lstStyle/>
          <a:p>
            <a:r>
              <a:rPr lang="en-US" dirty="0"/>
              <a:t>About page: money-</a:t>
            </a:r>
            <a:r>
              <a:rPr lang="en-US" dirty="0" err="1"/>
              <a:t>cat.png</a:t>
            </a:r>
            <a:endParaRPr lang="en-US" dirty="0"/>
          </a:p>
        </p:txBody>
      </p:sp>
      <p:pic>
        <p:nvPicPr>
          <p:cNvPr id="5" name="Picture 4" descr="money-cat.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4274670"/>
            <a:ext cx="3493996" cy="2329330"/>
          </a:xfrm>
          <a:prstGeom prst="rect">
            <a:avLst/>
          </a:prstGeom>
        </p:spPr>
      </p:pic>
      <p:pic>
        <p:nvPicPr>
          <p:cNvPr id="8" name="Picture 7" descr="money.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59652" y="4365050"/>
            <a:ext cx="3358426" cy="2238950"/>
          </a:xfrm>
          <a:prstGeom prst="rect">
            <a:avLst/>
          </a:prstGeom>
        </p:spPr>
      </p:pic>
    </p:spTree>
    <p:extLst>
      <p:ext uri="{BB962C8B-B14F-4D97-AF65-F5344CB8AC3E}">
        <p14:creationId xmlns:p14="http://schemas.microsoft.com/office/powerpoint/2010/main" val="177842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72212" cy="1143000"/>
          </a:xfrm>
        </p:spPr>
        <p:txBody>
          <a:bodyPr/>
          <a:lstStyle/>
          <a:p>
            <a:r>
              <a:rPr lang="en-US" dirty="0"/>
              <a:t>Images</a:t>
            </a:r>
          </a:p>
        </p:txBody>
      </p:sp>
      <p:sp>
        <p:nvSpPr>
          <p:cNvPr id="3" name="Content Placeholder 2"/>
          <p:cNvSpPr>
            <a:spLocks noGrp="1"/>
          </p:cNvSpPr>
          <p:nvPr>
            <p:ph idx="1"/>
          </p:nvPr>
        </p:nvSpPr>
        <p:spPr>
          <a:xfrm>
            <a:off x="457200" y="1600200"/>
            <a:ext cx="4243447" cy="4525963"/>
          </a:xfrm>
        </p:spPr>
        <p:txBody>
          <a:bodyPr/>
          <a:lstStyle/>
          <a:p>
            <a:r>
              <a:rPr lang="en-US" dirty="0"/>
              <a:t>Add your site's image resources in the public/images/ directory</a:t>
            </a:r>
          </a:p>
          <a:p>
            <a:r>
              <a:rPr lang="en-US" dirty="0"/>
              <a:t>Save money-</a:t>
            </a:r>
            <a:r>
              <a:rPr lang="en-US" dirty="0" err="1"/>
              <a:t>cat.png</a:t>
            </a:r>
            <a:r>
              <a:rPr lang="en-US" dirty="0"/>
              <a:t> and </a:t>
            </a:r>
            <a:r>
              <a:rPr lang="en-US" dirty="0" err="1"/>
              <a:t>money.png</a:t>
            </a:r>
            <a:r>
              <a:rPr lang="en-US" dirty="0"/>
              <a:t> in </a:t>
            </a:r>
            <a:r>
              <a:rPr lang="en-US" b="1" dirty="0"/>
              <a:t>public/images</a:t>
            </a:r>
          </a:p>
          <a:p>
            <a:pPr marL="0" indent="0">
              <a:buNone/>
            </a:pPr>
            <a:endParaRPr lang="en-US" dirty="0"/>
          </a:p>
        </p:txBody>
      </p:sp>
      <p:pic>
        <p:nvPicPr>
          <p:cNvPr id="4" name="Picture 3">
            <a:extLst>
              <a:ext uri="{FF2B5EF4-FFF2-40B4-BE49-F238E27FC236}">
                <a16:creationId xmlns:a16="http://schemas.microsoft.com/office/drawing/2014/main" id="{891911C8-D21D-1C41-935C-E8EB7615B98D}"/>
              </a:ext>
            </a:extLst>
          </p:cNvPr>
          <p:cNvPicPr>
            <a:picLocks noChangeAspect="1"/>
          </p:cNvPicPr>
          <p:nvPr/>
        </p:nvPicPr>
        <p:blipFill>
          <a:blip r:embed="rId2"/>
          <a:stretch>
            <a:fillRect/>
          </a:stretch>
        </p:blipFill>
        <p:spPr>
          <a:xfrm>
            <a:off x="5395667" y="1417638"/>
            <a:ext cx="2750806" cy="4598063"/>
          </a:xfrm>
          <a:prstGeom prst="rect">
            <a:avLst/>
          </a:prstGeom>
        </p:spPr>
      </p:pic>
    </p:spTree>
    <p:extLst>
      <p:ext uri="{BB962C8B-B14F-4D97-AF65-F5344CB8AC3E}">
        <p14:creationId xmlns:p14="http://schemas.microsoft.com/office/powerpoint/2010/main" val="4208763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E179E-66FB-E346-8AB0-7B36141F1DB6}"/>
              </a:ext>
            </a:extLst>
          </p:cNvPr>
          <p:cNvPicPr>
            <a:picLocks noChangeAspect="1"/>
          </p:cNvPicPr>
          <p:nvPr/>
        </p:nvPicPr>
        <p:blipFill>
          <a:blip r:embed="rId2"/>
          <a:stretch>
            <a:fillRect/>
          </a:stretch>
        </p:blipFill>
        <p:spPr>
          <a:xfrm>
            <a:off x="865517" y="1363542"/>
            <a:ext cx="6512027" cy="1881722"/>
          </a:xfrm>
          <a:prstGeom prst="rect">
            <a:avLst/>
          </a:prstGeom>
          <a:solidFill>
            <a:schemeClr val="bg1"/>
          </a:solidFill>
          <a:ln>
            <a:solidFill>
              <a:schemeClr val="bg1">
                <a:lumMod val="75000"/>
              </a:schemeClr>
            </a:solidFill>
          </a:ln>
        </p:spPr>
      </p:pic>
      <p:sp>
        <p:nvSpPr>
          <p:cNvPr id="2" name="Title 1"/>
          <p:cNvSpPr>
            <a:spLocks noGrp="1"/>
          </p:cNvSpPr>
          <p:nvPr>
            <p:ph type="title"/>
          </p:nvPr>
        </p:nvSpPr>
        <p:spPr>
          <a:xfrm>
            <a:off x="457200" y="266625"/>
            <a:ext cx="8229600" cy="1143000"/>
          </a:xfrm>
        </p:spPr>
        <p:txBody>
          <a:bodyPr>
            <a:normAutofit fontScale="90000"/>
          </a:bodyPr>
          <a:lstStyle/>
          <a:p>
            <a:r>
              <a:rPr lang="en-US" dirty="0"/>
              <a:t>Add about image to views/</a:t>
            </a:r>
            <a:r>
              <a:rPr lang="en-US" dirty="0" err="1"/>
              <a:t>about.hbs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36811" y="3465750"/>
            <a:ext cx="3649989" cy="3321419"/>
          </a:xfrm>
          <a:prstGeom prst="rect">
            <a:avLst/>
          </a:prstGeom>
        </p:spPr>
      </p:pic>
      <p:pic>
        <p:nvPicPr>
          <p:cNvPr id="6" name="Picture 5"/>
          <p:cNvPicPr>
            <a:picLocks noChangeAspect="1"/>
          </p:cNvPicPr>
          <p:nvPr/>
        </p:nvPicPr>
        <p:blipFill>
          <a:blip r:embed="rId4"/>
          <a:stretch>
            <a:fillRect/>
          </a:stretch>
        </p:blipFill>
        <p:spPr>
          <a:xfrm>
            <a:off x="228458" y="3622550"/>
            <a:ext cx="4548660" cy="2461747"/>
          </a:xfrm>
          <a:prstGeom prst="rect">
            <a:avLst/>
          </a:prstGeom>
        </p:spPr>
      </p:pic>
      <p:sp>
        <p:nvSpPr>
          <p:cNvPr id="7" name="TextBox 6"/>
          <p:cNvSpPr txBox="1"/>
          <p:nvPr/>
        </p:nvSpPr>
        <p:spPr>
          <a:xfrm>
            <a:off x="228459" y="6140838"/>
            <a:ext cx="4548660" cy="646331"/>
          </a:xfrm>
          <a:prstGeom prst="rect">
            <a:avLst/>
          </a:prstGeom>
          <a:noFill/>
        </p:spPr>
        <p:txBody>
          <a:bodyPr wrap="square" rtlCol="0">
            <a:spAutoFit/>
          </a:bodyPr>
          <a:lstStyle/>
          <a:p>
            <a:r>
              <a:rPr lang="en-US" dirty="0"/>
              <a:t>Optional - scale the image so it will shrink to fit if the window is smaller than the picture</a:t>
            </a:r>
          </a:p>
        </p:txBody>
      </p:sp>
      <p:cxnSp>
        <p:nvCxnSpPr>
          <p:cNvPr id="10" name="Straight Arrow Connector 9"/>
          <p:cNvCxnSpPr/>
          <p:nvPr/>
        </p:nvCxnSpPr>
        <p:spPr>
          <a:xfrm flipH="1" flipV="1">
            <a:off x="1677511" y="5879966"/>
            <a:ext cx="329232" cy="260873"/>
          </a:xfrm>
          <a:prstGeom prst="straightConnector1">
            <a:avLst/>
          </a:prstGeom>
          <a:ln w="38100" cmpd="sng">
            <a:solidFill>
              <a:srgbClr val="FF00FB"/>
            </a:solidFill>
            <a:tailEnd type="arrow"/>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8239F5D5-2281-944D-BD2F-B4F51EF7CF3B}"/>
              </a:ext>
            </a:extLst>
          </p:cNvPr>
          <p:cNvSpPr txBox="1"/>
          <p:nvPr/>
        </p:nvSpPr>
        <p:spPr>
          <a:xfrm>
            <a:off x="2151434" y="5492337"/>
            <a:ext cx="2740687" cy="369332"/>
          </a:xfrm>
          <a:prstGeom prst="rect">
            <a:avLst/>
          </a:prstGeom>
          <a:solidFill>
            <a:schemeClr val="bg1"/>
          </a:solidFill>
          <a:ln>
            <a:solidFill>
              <a:srgbClr val="A6A6A6"/>
            </a:solidFill>
          </a:ln>
        </p:spPr>
        <p:txBody>
          <a:bodyPr wrap="none" rtlCol="0">
            <a:spAutoFit/>
          </a:bodyPr>
          <a:lstStyle/>
          <a:p>
            <a:r>
              <a:rPr lang="en-US" dirty="0">
                <a:solidFill>
                  <a:srgbClr val="000000"/>
                </a:solidFill>
              </a:rPr>
              <a:t>public/stylesheets/</a:t>
            </a:r>
            <a:r>
              <a:rPr lang="en-US" dirty="0" err="1">
                <a:solidFill>
                  <a:srgbClr val="000000"/>
                </a:solidFill>
              </a:rPr>
              <a:t>style.css</a:t>
            </a:r>
            <a:endParaRPr lang="en-US" dirty="0">
              <a:solidFill>
                <a:srgbClr val="000000"/>
              </a:solidFill>
            </a:endParaRPr>
          </a:p>
        </p:txBody>
      </p:sp>
      <p:sp>
        <p:nvSpPr>
          <p:cNvPr id="8" name="TextBox 7"/>
          <p:cNvSpPr txBox="1"/>
          <p:nvPr/>
        </p:nvSpPr>
        <p:spPr>
          <a:xfrm>
            <a:off x="6025173" y="1518278"/>
            <a:ext cx="1749197" cy="369332"/>
          </a:xfrm>
          <a:prstGeom prst="rect">
            <a:avLst/>
          </a:prstGeom>
          <a:solidFill>
            <a:schemeClr val="bg1"/>
          </a:solidFill>
          <a:ln>
            <a:solidFill>
              <a:srgbClr val="A6A6A6"/>
            </a:solidFill>
          </a:ln>
        </p:spPr>
        <p:txBody>
          <a:bodyPr wrap="none" rtlCol="0">
            <a:spAutoFit/>
          </a:bodyPr>
          <a:lstStyle/>
          <a:p>
            <a:r>
              <a:rPr lang="en-US" dirty="0">
                <a:solidFill>
                  <a:srgbClr val="000000"/>
                </a:solidFill>
              </a:rPr>
              <a:t>views/</a:t>
            </a:r>
            <a:r>
              <a:rPr lang="en-US" dirty="0" err="1">
                <a:solidFill>
                  <a:srgbClr val="000000"/>
                </a:solidFill>
              </a:rPr>
              <a:t>about.hbs</a:t>
            </a:r>
            <a:endParaRPr lang="en-US" dirty="0">
              <a:solidFill>
                <a:srgbClr val="000000"/>
              </a:solidFill>
            </a:endParaRPr>
          </a:p>
        </p:txBody>
      </p:sp>
    </p:spTree>
    <p:extLst>
      <p:ext uri="{BB962C8B-B14F-4D97-AF65-F5344CB8AC3E}">
        <p14:creationId xmlns:p14="http://schemas.microsoft.com/office/powerpoint/2010/main" val="2517673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591000-CAF5-9F4A-895B-4E2F0234FC98}"/>
              </a:ext>
            </a:extLst>
          </p:cNvPr>
          <p:cNvPicPr>
            <a:picLocks noChangeAspect="1"/>
          </p:cNvPicPr>
          <p:nvPr/>
        </p:nvPicPr>
        <p:blipFill>
          <a:blip r:embed="rId2"/>
          <a:stretch>
            <a:fillRect/>
          </a:stretch>
        </p:blipFill>
        <p:spPr>
          <a:xfrm>
            <a:off x="457200" y="1417637"/>
            <a:ext cx="6380018" cy="5045859"/>
          </a:xfrm>
          <a:prstGeom prst="rect">
            <a:avLst/>
          </a:prstGeom>
        </p:spPr>
      </p:pic>
      <p:sp>
        <p:nvSpPr>
          <p:cNvPr id="2" name="Title 1"/>
          <p:cNvSpPr>
            <a:spLocks noGrp="1"/>
          </p:cNvSpPr>
          <p:nvPr>
            <p:ph type="title"/>
          </p:nvPr>
        </p:nvSpPr>
        <p:spPr/>
        <p:txBody>
          <a:bodyPr>
            <a:normAutofit fontScale="90000"/>
          </a:bodyPr>
          <a:lstStyle/>
          <a:p>
            <a:r>
              <a:rPr lang="en-US" dirty="0"/>
              <a:t>Adding the </a:t>
            </a:r>
            <a:r>
              <a:rPr lang="en-US" dirty="0" err="1"/>
              <a:t>money.png</a:t>
            </a:r>
            <a:r>
              <a:rPr lang="en-US" dirty="0"/>
              <a:t> image as a background</a:t>
            </a:r>
          </a:p>
        </p:txBody>
      </p:sp>
      <p:sp>
        <p:nvSpPr>
          <p:cNvPr id="3" name="Content Placeholder 2"/>
          <p:cNvSpPr>
            <a:spLocks noGrp="1"/>
          </p:cNvSpPr>
          <p:nvPr>
            <p:ph idx="1"/>
          </p:nvPr>
        </p:nvSpPr>
        <p:spPr>
          <a:xfrm>
            <a:off x="4844400" y="1600201"/>
            <a:ext cx="3842400" cy="453868"/>
          </a:xfrm>
          <a:solidFill>
            <a:schemeClr val="bg1"/>
          </a:solidFill>
          <a:ln>
            <a:solidFill>
              <a:srgbClr val="4F81BD"/>
            </a:solidFill>
          </a:ln>
        </p:spPr>
        <p:txBody>
          <a:bodyPr>
            <a:normAutofit fontScale="77500" lnSpcReduction="20000"/>
          </a:bodyPr>
          <a:lstStyle/>
          <a:p>
            <a:pPr marL="0" indent="0">
              <a:buNone/>
            </a:pPr>
            <a:r>
              <a:rPr lang="en-US" dirty="0"/>
              <a:t>public/</a:t>
            </a:r>
            <a:r>
              <a:rPr lang="en-US" dirty="0" err="1"/>
              <a:t>stylesheets</a:t>
            </a:r>
            <a:r>
              <a:rPr lang="en-US" dirty="0"/>
              <a:t>/</a:t>
            </a:r>
            <a:r>
              <a:rPr lang="en-US" dirty="0" err="1"/>
              <a:t>style.css</a:t>
            </a:r>
            <a:endParaRPr lang="en-US" dirty="0"/>
          </a:p>
        </p:txBody>
      </p:sp>
    </p:spTree>
    <p:extLst>
      <p:ext uri="{BB962C8B-B14F-4D97-AF65-F5344CB8AC3E}">
        <p14:creationId xmlns:p14="http://schemas.microsoft.com/office/powerpoint/2010/main" val="4093853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t>Check site</a:t>
            </a:r>
          </a:p>
        </p:txBody>
      </p:sp>
      <p:sp>
        <p:nvSpPr>
          <p:cNvPr id="7" name="Title 1"/>
          <p:cNvSpPr>
            <a:spLocks noGrp="1"/>
          </p:cNvSpPr>
          <p:nvPr>
            <p:ph type="title"/>
          </p:nvPr>
        </p:nvSpPr>
        <p:spPr>
          <a:xfrm>
            <a:off x="457200" y="274638"/>
            <a:ext cx="8229600" cy="1143000"/>
          </a:xfrm>
        </p:spPr>
        <p:txBody>
          <a:bodyPr>
            <a:normAutofit fontScale="90000"/>
          </a:bodyPr>
          <a:lstStyle/>
          <a:p>
            <a:r>
              <a:rPr lang="en-US" dirty="0"/>
              <a:t>Adding the </a:t>
            </a:r>
            <a:r>
              <a:rPr lang="en-US" err="1"/>
              <a:t>money</a:t>
            </a:r>
            <a:r>
              <a:rPr lang="en-US"/>
              <a:t>. </a:t>
            </a:r>
            <a:r>
              <a:rPr lang="en-US" dirty="0"/>
              <a:t>image as a background</a:t>
            </a:r>
          </a:p>
        </p:txBody>
      </p:sp>
      <p:pic>
        <p:nvPicPr>
          <p:cNvPr id="8" name="Picture 7"/>
          <p:cNvPicPr>
            <a:picLocks noChangeAspect="1"/>
          </p:cNvPicPr>
          <p:nvPr/>
        </p:nvPicPr>
        <p:blipFill>
          <a:blip r:embed="rId2"/>
          <a:stretch>
            <a:fillRect/>
          </a:stretch>
        </p:blipFill>
        <p:spPr>
          <a:xfrm>
            <a:off x="1193800" y="2389749"/>
            <a:ext cx="6743700" cy="4064000"/>
          </a:xfrm>
          <a:prstGeom prst="rect">
            <a:avLst/>
          </a:prstGeom>
        </p:spPr>
      </p:pic>
    </p:spTree>
    <p:extLst>
      <p:ext uri="{BB962C8B-B14F-4D97-AF65-F5344CB8AC3E}">
        <p14:creationId xmlns:p14="http://schemas.microsoft.com/office/powerpoint/2010/main" val="3431880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D034D-18C3-9041-8E66-CD42E73D1721}"/>
              </a:ext>
            </a:extLst>
          </p:cNvPr>
          <p:cNvSpPr>
            <a:spLocks noGrp="1"/>
          </p:cNvSpPr>
          <p:nvPr>
            <p:ph type="title"/>
          </p:nvPr>
        </p:nvSpPr>
        <p:spPr/>
        <p:txBody>
          <a:bodyPr/>
          <a:lstStyle/>
          <a:p>
            <a:r>
              <a:rPr lang="en-US" dirty="0"/>
              <a:t>Challenge</a:t>
            </a:r>
          </a:p>
        </p:txBody>
      </p:sp>
      <p:sp>
        <p:nvSpPr>
          <p:cNvPr id="3" name="Content Placeholder 2">
            <a:extLst>
              <a:ext uri="{FF2B5EF4-FFF2-40B4-BE49-F238E27FC236}">
                <a16:creationId xmlns:a16="http://schemas.microsoft.com/office/drawing/2014/main" id="{CDE205D7-190D-7443-A50F-E353979712F8}"/>
              </a:ext>
            </a:extLst>
          </p:cNvPr>
          <p:cNvSpPr>
            <a:spLocks noGrp="1"/>
          </p:cNvSpPr>
          <p:nvPr>
            <p:ph idx="1"/>
          </p:nvPr>
        </p:nvSpPr>
        <p:spPr/>
        <p:txBody>
          <a:bodyPr/>
          <a:lstStyle/>
          <a:p>
            <a:r>
              <a:rPr lang="en-US" dirty="0"/>
              <a:t>Instead of converting from dollars to target currency, can you add another drop-down box to select target currency?</a:t>
            </a:r>
          </a:p>
          <a:p>
            <a:r>
              <a:rPr lang="en-US" dirty="0"/>
              <a:t>You'll need to modify the route handler, and the code in services/</a:t>
            </a:r>
            <a:r>
              <a:rPr lang="en-US" dirty="0" err="1"/>
              <a:t>exchange.js</a:t>
            </a:r>
            <a:endParaRPr lang="en-US" dirty="0"/>
          </a:p>
        </p:txBody>
      </p:sp>
    </p:spTree>
    <p:extLst>
      <p:ext uri="{BB962C8B-B14F-4D97-AF65-F5344CB8AC3E}">
        <p14:creationId xmlns:p14="http://schemas.microsoft.com/office/powerpoint/2010/main" val="1064363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Entire site is at…</a:t>
            </a:r>
          </a:p>
        </p:txBody>
      </p:sp>
      <p:sp>
        <p:nvSpPr>
          <p:cNvPr id="3" name="Content Placeholder 2"/>
          <p:cNvSpPr>
            <a:spLocks noGrp="1"/>
          </p:cNvSpPr>
          <p:nvPr>
            <p:ph idx="1"/>
          </p:nvPr>
        </p:nvSpPr>
        <p:spPr/>
        <p:txBody>
          <a:bodyPr/>
          <a:lstStyle/>
          <a:p>
            <a:r>
              <a:rPr lang="en-US" dirty="0">
                <a:hlinkClick r:id="rId2"/>
              </a:rPr>
              <a:t>https://github.com/minneapolis-edu/web-currency-hbs</a:t>
            </a:r>
            <a:r>
              <a:rPr lang="en-US" dirty="0"/>
              <a:t> </a:t>
            </a:r>
          </a:p>
        </p:txBody>
      </p:sp>
    </p:spTree>
    <p:extLst>
      <p:ext uri="{BB962C8B-B14F-4D97-AF65-F5344CB8AC3E}">
        <p14:creationId xmlns:p14="http://schemas.microsoft.com/office/powerpoint/2010/main" val="3383675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Version control</a:t>
            </a:r>
          </a:p>
        </p:txBody>
      </p:sp>
      <p:sp>
        <p:nvSpPr>
          <p:cNvPr id="3" name="Content Placeholder 2"/>
          <p:cNvSpPr>
            <a:spLocks noGrp="1"/>
          </p:cNvSpPr>
          <p:nvPr>
            <p:ph idx="1"/>
          </p:nvPr>
        </p:nvSpPr>
        <p:spPr>
          <a:xfrm>
            <a:off x="457200" y="1600200"/>
            <a:ext cx="8229600" cy="5257800"/>
          </a:xfrm>
        </p:spPr>
        <p:txBody>
          <a:bodyPr>
            <a:normAutofit fontScale="77500" lnSpcReduction="20000"/>
          </a:bodyPr>
          <a:lstStyle/>
          <a:p>
            <a:r>
              <a:rPr lang="en-US" dirty="0"/>
              <a:t>In the currency directory, create a file called</a:t>
            </a:r>
          </a:p>
          <a:p>
            <a:pPr marL="0" indent="0">
              <a:buNone/>
            </a:pPr>
            <a:r>
              <a:rPr lang="en-US" dirty="0"/>
              <a:t> </a:t>
            </a:r>
            <a:r>
              <a:rPr lang="en-US" b="1" dirty="0">
                <a:latin typeface="Consolas"/>
                <a:cs typeface="Consolas"/>
              </a:rPr>
              <a:t>.</a:t>
            </a:r>
            <a:r>
              <a:rPr lang="en-US" b="1" dirty="0" err="1">
                <a:latin typeface="Consolas"/>
                <a:cs typeface="Consolas"/>
              </a:rPr>
              <a:t>gitignore</a:t>
            </a:r>
            <a:r>
              <a:rPr lang="en-US" b="1" dirty="0">
                <a:latin typeface="Consolas"/>
                <a:cs typeface="Consolas"/>
              </a:rPr>
              <a:t> </a:t>
            </a:r>
            <a:r>
              <a:rPr lang="en-US" dirty="0"/>
              <a:t>with the text </a:t>
            </a:r>
            <a:r>
              <a:rPr lang="en-US" dirty="0" err="1"/>
              <a:t>node_modules</a:t>
            </a:r>
            <a:r>
              <a:rPr lang="en-US" dirty="0"/>
              <a:t>/</a:t>
            </a:r>
            <a:endParaRPr lang="en-US" b="1" dirty="0">
              <a:latin typeface="Consolas"/>
              <a:cs typeface="Consolas"/>
            </a:endParaRPr>
          </a:p>
          <a:p>
            <a:endParaRPr lang="en-US" b="1" dirty="0">
              <a:latin typeface="Consolas"/>
              <a:cs typeface="Consolas"/>
            </a:endParaRPr>
          </a:p>
          <a:p>
            <a:endParaRPr lang="en-US" b="1" dirty="0">
              <a:latin typeface="Consolas"/>
              <a:cs typeface="Consolas"/>
            </a:endParaRPr>
          </a:p>
          <a:p>
            <a:endParaRPr lang="en-US" b="1" dirty="0">
              <a:latin typeface="Consolas"/>
              <a:cs typeface="Consolas"/>
            </a:endParaRPr>
          </a:p>
          <a:p>
            <a:endParaRPr lang="en-US" b="1" dirty="0">
              <a:latin typeface="Consolas"/>
              <a:cs typeface="Consolas"/>
            </a:endParaRPr>
          </a:p>
          <a:p>
            <a:endParaRPr lang="en-US" b="1" dirty="0">
              <a:latin typeface="Consolas"/>
              <a:cs typeface="Consolas"/>
            </a:endParaRPr>
          </a:p>
          <a:p>
            <a:r>
              <a:rPr lang="en-US" dirty="0"/>
              <a:t>This tells </a:t>
            </a:r>
            <a:r>
              <a:rPr lang="en-US" dirty="0" err="1"/>
              <a:t>git</a:t>
            </a:r>
            <a:r>
              <a:rPr lang="en-US" dirty="0"/>
              <a:t> to ignore </a:t>
            </a:r>
            <a:r>
              <a:rPr lang="en-US" dirty="0" err="1"/>
              <a:t>node_modules</a:t>
            </a:r>
            <a:r>
              <a:rPr lang="en-US" dirty="0"/>
              <a:t> </a:t>
            </a:r>
          </a:p>
          <a:p>
            <a:r>
              <a:rPr lang="en-US" dirty="0"/>
              <a:t>You REALLY don't want to add these files to your repository (they are huge and can cause problems when we deploy our sites)</a:t>
            </a:r>
          </a:p>
          <a:p>
            <a:r>
              <a:rPr lang="en-US" dirty="0"/>
              <a:t>If you provide a </a:t>
            </a:r>
            <a:r>
              <a:rPr lang="en-US" dirty="0" err="1"/>
              <a:t>package.json</a:t>
            </a:r>
            <a:r>
              <a:rPr lang="en-US" dirty="0"/>
              <a:t> file, anyone who uses your project can run </a:t>
            </a:r>
            <a:r>
              <a:rPr lang="en-US" b="1" dirty="0" err="1">
                <a:latin typeface="Consolas"/>
                <a:cs typeface="Consolas"/>
              </a:rPr>
              <a:t>npm</a:t>
            </a:r>
            <a:r>
              <a:rPr lang="en-US" b="1" dirty="0">
                <a:latin typeface="Consolas"/>
                <a:cs typeface="Consolas"/>
              </a:rPr>
              <a:t> install</a:t>
            </a:r>
            <a:r>
              <a:rPr lang="en-US" dirty="0"/>
              <a:t> to fetch and install the correct node modules </a:t>
            </a:r>
          </a:p>
        </p:txBody>
      </p:sp>
      <p:pic>
        <p:nvPicPr>
          <p:cNvPr id="5" name="Picture 4"/>
          <p:cNvPicPr>
            <a:picLocks noChangeAspect="1"/>
          </p:cNvPicPr>
          <p:nvPr/>
        </p:nvPicPr>
        <p:blipFill>
          <a:blip r:embed="rId2"/>
          <a:stretch>
            <a:fillRect/>
          </a:stretch>
        </p:blipFill>
        <p:spPr>
          <a:xfrm>
            <a:off x="1108635" y="2516195"/>
            <a:ext cx="3597836" cy="1594496"/>
          </a:xfrm>
          <a:prstGeom prst="rect">
            <a:avLst/>
          </a:prstGeom>
        </p:spPr>
      </p:pic>
      <p:pic>
        <p:nvPicPr>
          <p:cNvPr id="6" name="Picture 5"/>
          <p:cNvPicPr>
            <a:picLocks noChangeAspect="1"/>
          </p:cNvPicPr>
          <p:nvPr/>
        </p:nvPicPr>
        <p:blipFill>
          <a:blip r:embed="rId3"/>
          <a:stretch>
            <a:fillRect/>
          </a:stretch>
        </p:blipFill>
        <p:spPr>
          <a:xfrm>
            <a:off x="6701669" y="1227791"/>
            <a:ext cx="2247900" cy="2882900"/>
          </a:xfrm>
          <a:prstGeom prst="rect">
            <a:avLst/>
          </a:prstGeom>
        </p:spPr>
      </p:pic>
    </p:spTree>
    <p:extLst>
      <p:ext uri="{BB962C8B-B14F-4D97-AF65-F5344CB8AC3E}">
        <p14:creationId xmlns:p14="http://schemas.microsoft.com/office/powerpoint/2010/main" val="430485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Setup: </a:t>
            </a:r>
            <a:r>
              <a:rPr lang="en-US" dirty="0" err="1"/>
              <a:t>VSCode</a:t>
            </a:r>
            <a:r>
              <a:rPr lang="en-US" dirty="0"/>
              <a:t>/Sublime etc. </a:t>
            </a:r>
          </a:p>
        </p:txBody>
      </p:sp>
      <p:sp>
        <p:nvSpPr>
          <p:cNvPr id="5" name="Content Placeholder 4"/>
          <p:cNvSpPr>
            <a:spLocks noGrp="1"/>
          </p:cNvSpPr>
          <p:nvPr>
            <p:ph sz="half" idx="2"/>
          </p:nvPr>
        </p:nvSpPr>
        <p:spPr>
          <a:xfrm>
            <a:off x="457200" y="1562286"/>
            <a:ext cx="8229600" cy="5202052"/>
          </a:xfrm>
        </p:spPr>
        <p:txBody>
          <a:bodyPr>
            <a:normAutofit fontScale="92500" lnSpcReduction="20000"/>
          </a:bodyPr>
          <a:lstStyle/>
          <a:p>
            <a:r>
              <a:rPr lang="en-US" sz="2800" dirty="0"/>
              <a:t>In your terminal, navigate to wherever you store your projects</a:t>
            </a:r>
          </a:p>
          <a:p>
            <a:endParaRPr lang="en-US" sz="2800" dirty="0"/>
          </a:p>
          <a:p>
            <a:r>
              <a:rPr lang="en-US" sz="2800" dirty="0"/>
              <a:t>Type</a:t>
            </a:r>
          </a:p>
          <a:p>
            <a:pPr marL="0" indent="0">
              <a:buNone/>
            </a:pPr>
            <a:r>
              <a:rPr lang="en-US" sz="2800" b="1" dirty="0"/>
              <a:t>express --</a:t>
            </a:r>
            <a:r>
              <a:rPr lang="en-US" sz="2800" b="1" dirty="0" err="1"/>
              <a:t>hbs</a:t>
            </a:r>
            <a:r>
              <a:rPr lang="en-US" sz="2800" b="1" dirty="0"/>
              <a:t> currency</a:t>
            </a:r>
          </a:p>
          <a:p>
            <a:pPr marL="0" indent="0">
              <a:buNone/>
            </a:pPr>
            <a:endParaRPr lang="en-US" sz="2800" b="1" dirty="0"/>
          </a:p>
          <a:p>
            <a:r>
              <a:rPr lang="en-US" sz="2800" dirty="0"/>
              <a:t>then </a:t>
            </a:r>
          </a:p>
          <a:p>
            <a:pPr marL="0" indent="0">
              <a:buNone/>
            </a:pPr>
            <a:r>
              <a:rPr lang="en-US" sz="2800" b="1" dirty="0"/>
              <a:t>cd currency</a:t>
            </a:r>
          </a:p>
          <a:p>
            <a:endParaRPr lang="en-US" sz="2800" dirty="0"/>
          </a:p>
          <a:p>
            <a:r>
              <a:rPr lang="en-US" sz="2800" dirty="0"/>
              <a:t>then type </a:t>
            </a:r>
          </a:p>
          <a:p>
            <a:pPr marL="0" indent="0">
              <a:buNone/>
            </a:pPr>
            <a:r>
              <a:rPr lang="en-US" sz="2800" b="1" dirty="0"/>
              <a:t>npm install</a:t>
            </a:r>
          </a:p>
          <a:p>
            <a:pPr marL="0" indent="0">
              <a:buNone/>
            </a:pPr>
            <a:endParaRPr lang="en-US" sz="2800" b="1" dirty="0"/>
          </a:p>
          <a:p>
            <a:pPr marL="0" indent="0">
              <a:buNone/>
            </a:pPr>
            <a:r>
              <a:rPr lang="en-US" sz="2800" b="1" dirty="0"/>
              <a:t>Open the files in the new currency directory in your editor.</a:t>
            </a:r>
          </a:p>
        </p:txBody>
      </p:sp>
    </p:spTree>
    <p:extLst>
      <p:ext uri="{BB962C8B-B14F-4D97-AF65-F5344CB8AC3E}">
        <p14:creationId xmlns:p14="http://schemas.microsoft.com/office/powerpoint/2010/main" val="411962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Version control: Command Line</a:t>
            </a:r>
          </a:p>
        </p:txBody>
      </p:sp>
      <p:sp>
        <p:nvSpPr>
          <p:cNvPr id="3" name="Content Placeholder 2"/>
          <p:cNvSpPr>
            <a:spLocks noGrp="1"/>
          </p:cNvSpPr>
          <p:nvPr>
            <p:ph idx="1"/>
          </p:nvPr>
        </p:nvSpPr>
        <p:spPr>
          <a:xfrm>
            <a:off x="457200" y="1600200"/>
            <a:ext cx="8229600" cy="5111488"/>
          </a:xfrm>
        </p:spPr>
        <p:txBody>
          <a:bodyPr>
            <a:normAutofit fontScale="92500" lnSpcReduction="20000"/>
          </a:bodyPr>
          <a:lstStyle/>
          <a:p>
            <a:r>
              <a:rPr lang="en-US" dirty="0"/>
              <a:t>Create a GitHub repository</a:t>
            </a:r>
          </a:p>
          <a:p>
            <a:r>
              <a:rPr lang="en-US" dirty="0"/>
              <a:t>At command line/terminal, make sure you are in root directory of project</a:t>
            </a:r>
          </a:p>
          <a:p>
            <a:r>
              <a:rPr lang="en-US" dirty="0"/>
              <a:t>Type the following, replace </a:t>
            </a:r>
            <a:r>
              <a:rPr lang="en-US" i="1" dirty="0" err="1"/>
              <a:t>githubURL</a:t>
            </a:r>
            <a:r>
              <a:rPr lang="en-US" dirty="0"/>
              <a:t> with your GitHub repository URL</a:t>
            </a:r>
          </a:p>
          <a:p>
            <a:pPr marL="0" indent="0">
              <a:buNone/>
            </a:pPr>
            <a:endParaRPr lang="en-US" b="1" dirty="0">
              <a:latin typeface="Consolas"/>
              <a:cs typeface="Consolas"/>
            </a:endParaRPr>
          </a:p>
          <a:p>
            <a:pPr marL="0" indent="0">
              <a:buNone/>
            </a:pPr>
            <a:r>
              <a:rPr lang="en-US" b="1" dirty="0" err="1">
                <a:latin typeface="Consolas"/>
                <a:cs typeface="Consolas"/>
              </a:rPr>
              <a:t>git</a:t>
            </a:r>
            <a:r>
              <a:rPr lang="en-US" b="1" dirty="0">
                <a:latin typeface="Consolas"/>
                <a:cs typeface="Consolas"/>
              </a:rPr>
              <a:t> </a:t>
            </a:r>
            <a:r>
              <a:rPr lang="en-US" b="1" dirty="0" err="1">
                <a:latin typeface="Consolas"/>
                <a:cs typeface="Consolas"/>
              </a:rPr>
              <a:t>init</a:t>
            </a:r>
            <a:endParaRPr lang="en-US" b="1" dirty="0">
              <a:latin typeface="Consolas"/>
              <a:cs typeface="Consolas"/>
            </a:endParaRPr>
          </a:p>
          <a:p>
            <a:pPr marL="0" indent="0">
              <a:buNone/>
            </a:pPr>
            <a:r>
              <a:rPr lang="en-US" b="1" dirty="0" err="1">
                <a:latin typeface="Consolas"/>
                <a:cs typeface="Consolas"/>
              </a:rPr>
              <a:t>git</a:t>
            </a:r>
            <a:r>
              <a:rPr lang="en-US" b="1" dirty="0">
                <a:latin typeface="Consolas"/>
                <a:cs typeface="Consolas"/>
              </a:rPr>
              <a:t> add .</a:t>
            </a:r>
          </a:p>
          <a:p>
            <a:pPr marL="0" indent="0">
              <a:buNone/>
            </a:pPr>
            <a:r>
              <a:rPr lang="en-US" b="1" dirty="0" err="1">
                <a:latin typeface="Consolas"/>
                <a:cs typeface="Consolas"/>
              </a:rPr>
              <a:t>git</a:t>
            </a:r>
            <a:r>
              <a:rPr lang="en-US" b="1" dirty="0">
                <a:latin typeface="Consolas"/>
                <a:cs typeface="Consolas"/>
              </a:rPr>
              <a:t> commit –m "Currency site"</a:t>
            </a:r>
          </a:p>
          <a:p>
            <a:pPr marL="0" indent="0">
              <a:buNone/>
            </a:pPr>
            <a:r>
              <a:rPr lang="en-US" b="1" dirty="0">
                <a:latin typeface="Consolas"/>
                <a:cs typeface="Consolas"/>
              </a:rPr>
              <a:t>git remote add origin </a:t>
            </a:r>
            <a:r>
              <a:rPr lang="en-US" b="1" i="1" dirty="0" err="1">
                <a:latin typeface="Consolas"/>
                <a:cs typeface="Consolas"/>
              </a:rPr>
              <a:t>githubURL</a:t>
            </a:r>
            <a:endParaRPr lang="en-US" b="1" i="1" dirty="0">
              <a:latin typeface="Consolas"/>
              <a:cs typeface="Consolas"/>
            </a:endParaRPr>
          </a:p>
          <a:p>
            <a:pPr marL="0" indent="0">
              <a:buNone/>
            </a:pPr>
            <a:r>
              <a:rPr lang="en-US" b="1" dirty="0" err="1">
                <a:latin typeface="Consolas"/>
                <a:cs typeface="Consolas"/>
              </a:rPr>
              <a:t>git</a:t>
            </a:r>
            <a:r>
              <a:rPr lang="en-US" b="1" dirty="0">
                <a:latin typeface="Consolas"/>
                <a:cs typeface="Consolas"/>
              </a:rPr>
              <a:t> push –u origin master</a:t>
            </a:r>
          </a:p>
          <a:p>
            <a:pPr marL="0" indent="0">
              <a:buNone/>
            </a:pPr>
            <a:endParaRPr lang="en-US" b="1" dirty="0">
              <a:latin typeface="Consolas"/>
              <a:cs typeface="Consolas"/>
            </a:endParaRPr>
          </a:p>
        </p:txBody>
      </p:sp>
    </p:spTree>
    <p:extLst>
      <p:ext uri="{BB962C8B-B14F-4D97-AF65-F5344CB8AC3E}">
        <p14:creationId xmlns:p14="http://schemas.microsoft.com/office/powerpoint/2010/main" val="1693529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Version control: </a:t>
            </a:r>
            <a:r>
              <a:rPr lang="en-US" dirty="0" err="1"/>
              <a:t>Webstorm</a:t>
            </a:r>
            <a:endParaRPr lang="en-US" dirty="0"/>
          </a:p>
        </p:txBody>
      </p:sp>
      <p:sp>
        <p:nvSpPr>
          <p:cNvPr id="3" name="Content Placeholder 2"/>
          <p:cNvSpPr>
            <a:spLocks noGrp="1"/>
          </p:cNvSpPr>
          <p:nvPr>
            <p:ph idx="1"/>
          </p:nvPr>
        </p:nvSpPr>
        <p:spPr>
          <a:xfrm>
            <a:off x="457200" y="1600200"/>
            <a:ext cx="8229600" cy="5111488"/>
          </a:xfrm>
        </p:spPr>
        <p:txBody>
          <a:bodyPr>
            <a:normAutofit/>
          </a:bodyPr>
          <a:lstStyle/>
          <a:p>
            <a:r>
              <a:rPr lang="en-US" dirty="0"/>
              <a:t>Create a GitHub repository</a:t>
            </a:r>
          </a:p>
          <a:p>
            <a:endParaRPr lang="en-US" dirty="0"/>
          </a:p>
          <a:p>
            <a:r>
              <a:rPr lang="en-US" dirty="0"/>
              <a:t>VCS &gt; Import into version control &gt; Create a Git repository</a:t>
            </a:r>
          </a:p>
          <a:p>
            <a:r>
              <a:rPr lang="en-US" dirty="0"/>
              <a:t>Add all of your files </a:t>
            </a:r>
          </a:p>
          <a:p>
            <a:pPr lvl="1"/>
            <a:r>
              <a:rPr lang="en-US" dirty="0"/>
              <a:t>Verify </a:t>
            </a:r>
            <a:r>
              <a:rPr lang="en-US" dirty="0" err="1"/>
              <a:t>node_modules</a:t>
            </a:r>
            <a:r>
              <a:rPr lang="en-US" dirty="0"/>
              <a:t> was ignored</a:t>
            </a:r>
          </a:p>
          <a:p>
            <a:r>
              <a:rPr lang="en-US" dirty="0"/>
              <a:t>Commit and push to GitHub</a:t>
            </a:r>
          </a:p>
          <a:p>
            <a:pPr marL="0" indent="0">
              <a:buNone/>
            </a:pPr>
            <a:endParaRPr lang="en-US" b="1" dirty="0">
              <a:latin typeface="Consolas"/>
              <a:cs typeface="Consolas"/>
            </a:endParaRPr>
          </a:p>
          <a:p>
            <a:pPr marL="0" indent="0">
              <a:buNone/>
            </a:pPr>
            <a:endParaRPr lang="en-US" b="1" dirty="0">
              <a:latin typeface="Consolas"/>
              <a:cs typeface="Consolas"/>
            </a:endParaRPr>
          </a:p>
        </p:txBody>
      </p:sp>
    </p:spTree>
    <p:extLst>
      <p:ext uri="{BB962C8B-B14F-4D97-AF65-F5344CB8AC3E}">
        <p14:creationId xmlns:p14="http://schemas.microsoft.com/office/powerpoint/2010/main" val="3254436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Deploying to Heroku</a:t>
            </a:r>
          </a:p>
        </p:txBody>
      </p:sp>
    </p:spTree>
    <p:extLst>
      <p:ext uri="{BB962C8B-B14F-4D97-AF65-F5344CB8AC3E}">
        <p14:creationId xmlns:p14="http://schemas.microsoft.com/office/powerpoint/2010/main" val="2678798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BBD6-9FF1-5B40-AF46-7C353234E321}"/>
              </a:ext>
            </a:extLst>
          </p:cNvPr>
          <p:cNvSpPr>
            <a:spLocks noGrp="1"/>
          </p:cNvSpPr>
          <p:nvPr>
            <p:ph type="title"/>
          </p:nvPr>
        </p:nvSpPr>
        <p:spPr/>
        <p:txBody>
          <a:bodyPr/>
          <a:lstStyle/>
          <a:p>
            <a:r>
              <a:rPr lang="en-US" dirty="0" err="1"/>
              <a:t>Heroku</a:t>
            </a:r>
            <a:endParaRPr lang="en-US" dirty="0"/>
          </a:p>
        </p:txBody>
      </p:sp>
      <p:sp>
        <p:nvSpPr>
          <p:cNvPr id="3" name="Content Placeholder 2">
            <a:extLst>
              <a:ext uri="{FF2B5EF4-FFF2-40B4-BE49-F238E27FC236}">
                <a16:creationId xmlns:a16="http://schemas.microsoft.com/office/drawing/2014/main" id="{A93CD3FF-B58A-9043-9A86-68ABE29617FF}"/>
              </a:ext>
            </a:extLst>
          </p:cNvPr>
          <p:cNvSpPr>
            <a:spLocks noGrp="1"/>
          </p:cNvSpPr>
          <p:nvPr>
            <p:ph idx="1"/>
          </p:nvPr>
        </p:nvSpPr>
        <p:spPr/>
        <p:txBody>
          <a:bodyPr>
            <a:normAutofit fontScale="85000" lnSpcReduction="20000"/>
          </a:bodyPr>
          <a:lstStyle/>
          <a:p>
            <a:r>
              <a:rPr lang="en-US" dirty="0"/>
              <a:t>"Platform as a service"</a:t>
            </a:r>
          </a:p>
          <a:p>
            <a:r>
              <a:rPr lang="en-US" dirty="0"/>
              <a:t>Create servers, or "dynos" to host web applications</a:t>
            </a:r>
          </a:p>
          <a:p>
            <a:r>
              <a:rPr lang="en-US" dirty="0"/>
              <a:t>Get 5 free dynos with a free </a:t>
            </a:r>
            <a:r>
              <a:rPr lang="en-US" dirty="0" err="1"/>
              <a:t>Heroku</a:t>
            </a:r>
            <a:r>
              <a:rPr lang="en-US" dirty="0"/>
              <a:t> account</a:t>
            </a:r>
          </a:p>
          <a:p>
            <a:r>
              <a:rPr lang="en-US" dirty="0"/>
              <a:t>Sign up at </a:t>
            </a:r>
            <a:r>
              <a:rPr lang="en-US" dirty="0" err="1"/>
              <a:t>Heroku</a:t>
            </a:r>
            <a:endParaRPr lang="en-US" dirty="0"/>
          </a:p>
          <a:p>
            <a:r>
              <a:rPr lang="en-US" dirty="0">
                <a:hlinkClick r:id="rId2"/>
              </a:rPr>
              <a:t>https://www.heroku.com/</a:t>
            </a:r>
            <a:r>
              <a:rPr lang="en-US" dirty="0"/>
              <a:t> </a:t>
            </a:r>
          </a:p>
          <a:p>
            <a:endParaRPr lang="en-US" dirty="0"/>
          </a:p>
          <a:p>
            <a:r>
              <a:rPr lang="en-US" dirty="0"/>
              <a:t>Install </a:t>
            </a:r>
            <a:r>
              <a:rPr lang="en-US" dirty="0" err="1"/>
              <a:t>Heroku</a:t>
            </a:r>
            <a:r>
              <a:rPr lang="en-US" dirty="0"/>
              <a:t> command line tools </a:t>
            </a:r>
          </a:p>
          <a:p>
            <a:r>
              <a:rPr lang="en-US" dirty="0">
                <a:hlinkClick r:id="rId3"/>
              </a:rPr>
              <a:t>https://devcenter.heroku.com/articles/heroku-cli#download-and-install</a:t>
            </a:r>
            <a:r>
              <a:rPr lang="en-US" dirty="0"/>
              <a:t> </a:t>
            </a:r>
          </a:p>
          <a:p>
            <a:r>
              <a:rPr lang="en-US" dirty="0"/>
              <a:t>Lab PCs: should have but may have errors - we can try though</a:t>
            </a:r>
          </a:p>
        </p:txBody>
      </p:sp>
    </p:spTree>
    <p:extLst>
      <p:ext uri="{BB962C8B-B14F-4D97-AF65-F5344CB8AC3E}">
        <p14:creationId xmlns:p14="http://schemas.microsoft.com/office/powerpoint/2010/main" val="815327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add To Do app to Heroku</a:t>
            </a:r>
          </a:p>
        </p:txBody>
      </p:sp>
      <p:sp>
        <p:nvSpPr>
          <p:cNvPr id="3" name="Content Placeholder 2"/>
          <p:cNvSpPr>
            <a:spLocks noGrp="1"/>
          </p:cNvSpPr>
          <p:nvPr>
            <p:ph idx="1"/>
          </p:nvPr>
        </p:nvSpPr>
        <p:spPr/>
        <p:txBody>
          <a:bodyPr/>
          <a:lstStyle/>
          <a:p>
            <a:pPr marL="514350" indent="-514350">
              <a:buAutoNum type="arabicPeriod"/>
            </a:pPr>
            <a:r>
              <a:rPr lang="en-US" dirty="0"/>
              <a:t>Ensure app has GitHub repository </a:t>
            </a:r>
          </a:p>
          <a:p>
            <a:pPr marL="514350" indent="-514350">
              <a:buAutoNum type="arabicPeriod"/>
            </a:pPr>
            <a:r>
              <a:rPr lang="en-US" dirty="0"/>
              <a:t>Configure </a:t>
            </a:r>
            <a:r>
              <a:rPr lang="en-US" dirty="0" err="1"/>
              <a:t>Procfile</a:t>
            </a:r>
            <a:endParaRPr lang="en-US" dirty="0"/>
          </a:p>
          <a:p>
            <a:pPr marL="514350" indent="-514350">
              <a:buAutoNum type="arabicPeriod"/>
            </a:pPr>
            <a:r>
              <a:rPr lang="en-US" dirty="0"/>
              <a:t>Verify dependencies</a:t>
            </a:r>
          </a:p>
          <a:p>
            <a:pPr marL="514350" indent="-514350">
              <a:buFont typeface="Arial"/>
              <a:buAutoNum type="arabicPeriod"/>
            </a:pPr>
            <a:r>
              <a:rPr lang="en-US" dirty="0"/>
              <a:t>Create </a:t>
            </a:r>
            <a:r>
              <a:rPr lang="en-US" dirty="0" err="1"/>
              <a:t>Heroku</a:t>
            </a:r>
            <a:r>
              <a:rPr lang="en-US" dirty="0"/>
              <a:t> app</a:t>
            </a:r>
          </a:p>
          <a:p>
            <a:pPr marL="514350" indent="-514350">
              <a:buAutoNum type="arabicPeriod"/>
            </a:pPr>
            <a:r>
              <a:rPr lang="en-US" dirty="0"/>
              <a:t>Deploy app to Heroku </a:t>
            </a:r>
          </a:p>
        </p:txBody>
      </p:sp>
    </p:spTree>
    <p:extLst>
      <p:ext uri="{BB962C8B-B14F-4D97-AF65-F5344CB8AC3E}">
        <p14:creationId xmlns:p14="http://schemas.microsoft.com/office/powerpoint/2010/main" val="24600274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err="1"/>
              <a:t>Git</a:t>
            </a:r>
            <a:r>
              <a:rPr lang="en-US" dirty="0"/>
              <a:t> Repository</a:t>
            </a:r>
          </a:p>
        </p:txBody>
      </p:sp>
      <p:sp>
        <p:nvSpPr>
          <p:cNvPr id="3" name="Content Placeholder 2"/>
          <p:cNvSpPr>
            <a:spLocks noGrp="1"/>
          </p:cNvSpPr>
          <p:nvPr>
            <p:ph idx="1"/>
          </p:nvPr>
        </p:nvSpPr>
        <p:spPr>
          <a:xfrm>
            <a:off x="457200" y="1600200"/>
            <a:ext cx="8229600" cy="4938322"/>
          </a:xfrm>
        </p:spPr>
        <p:txBody>
          <a:bodyPr>
            <a:normAutofit/>
          </a:bodyPr>
          <a:lstStyle/>
          <a:p>
            <a:r>
              <a:rPr lang="en-US" dirty="0"/>
              <a:t>Create a </a:t>
            </a:r>
            <a:r>
              <a:rPr lang="en-US" b="1" dirty="0"/>
              <a:t>.</a:t>
            </a:r>
            <a:r>
              <a:rPr lang="en-US" b="1" dirty="0" err="1"/>
              <a:t>gitignore</a:t>
            </a:r>
            <a:r>
              <a:rPr lang="en-US" b="1" dirty="0"/>
              <a:t> </a:t>
            </a:r>
            <a:r>
              <a:rPr lang="en-US" dirty="0"/>
              <a:t>file in the root directory of your project</a:t>
            </a:r>
          </a:p>
          <a:p>
            <a:r>
              <a:rPr lang="en-US" dirty="0"/>
              <a:t>It contains the line </a:t>
            </a:r>
            <a:r>
              <a:rPr lang="en-US" dirty="0" err="1"/>
              <a:t>node_modules</a:t>
            </a:r>
            <a:endParaRPr lang="en-US" dirty="0"/>
          </a:p>
          <a:p>
            <a:pPr marL="0" indent="0">
              <a:buNone/>
            </a:pPr>
            <a:endParaRPr lang="en-US" dirty="0"/>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4098634" y="3788694"/>
            <a:ext cx="3673765" cy="1529081"/>
          </a:xfrm>
          <a:prstGeom prst="rect">
            <a:avLst/>
          </a:prstGeom>
        </p:spPr>
      </p:pic>
    </p:spTree>
    <p:extLst>
      <p:ext uri="{BB962C8B-B14F-4D97-AF65-F5344CB8AC3E}">
        <p14:creationId xmlns:p14="http://schemas.microsoft.com/office/powerpoint/2010/main" val="3799627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err="1"/>
              <a:t>Git</a:t>
            </a:r>
            <a:r>
              <a:rPr lang="en-US" dirty="0"/>
              <a:t> Repository</a:t>
            </a:r>
          </a:p>
        </p:txBody>
      </p:sp>
      <p:sp>
        <p:nvSpPr>
          <p:cNvPr id="3" name="Content Placeholder 2"/>
          <p:cNvSpPr>
            <a:spLocks noGrp="1"/>
          </p:cNvSpPr>
          <p:nvPr>
            <p:ph idx="1"/>
          </p:nvPr>
        </p:nvSpPr>
        <p:spPr>
          <a:xfrm>
            <a:off x="457200" y="1600200"/>
            <a:ext cx="8229600" cy="4938322"/>
          </a:xfrm>
        </p:spPr>
        <p:txBody>
          <a:bodyPr>
            <a:normAutofit/>
          </a:bodyPr>
          <a:lstStyle/>
          <a:p>
            <a:r>
              <a:rPr lang="en-US" dirty="0"/>
              <a:t>Create a git repository</a:t>
            </a:r>
          </a:p>
          <a:p>
            <a:pPr marL="0" indent="0">
              <a:buNone/>
            </a:pPr>
            <a:endParaRPr lang="en-US" dirty="0"/>
          </a:p>
          <a:p>
            <a:r>
              <a:rPr lang="en-US" dirty="0"/>
              <a:t>Add the rest of your files to your repository</a:t>
            </a:r>
          </a:p>
          <a:p>
            <a:endParaRPr lang="en-US" dirty="0"/>
          </a:p>
          <a:p>
            <a:r>
              <a:rPr lang="en-US" dirty="0"/>
              <a:t>Optional:</a:t>
            </a:r>
          </a:p>
          <a:p>
            <a:pPr lvl="1"/>
            <a:r>
              <a:rPr lang="en-US" dirty="0"/>
              <a:t>Create a GitHub repository</a:t>
            </a:r>
          </a:p>
          <a:p>
            <a:pPr lvl="1"/>
            <a:r>
              <a:rPr lang="en-US" dirty="0"/>
              <a:t>Push your code to GitHub</a:t>
            </a:r>
          </a:p>
          <a:p>
            <a:endParaRPr lang="en-US" dirty="0"/>
          </a:p>
          <a:p>
            <a:pPr marL="0" indent="0">
              <a:buNone/>
            </a:pPr>
            <a:endParaRPr lang="en-US" dirty="0"/>
          </a:p>
        </p:txBody>
      </p:sp>
    </p:spTree>
    <p:extLst>
      <p:ext uri="{BB962C8B-B14F-4D97-AF65-F5344CB8AC3E}">
        <p14:creationId xmlns:p14="http://schemas.microsoft.com/office/powerpoint/2010/main" val="3371011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dirty="0" err="1"/>
              <a:t>Procfile</a:t>
            </a:r>
            <a:endParaRPr lang="en-US" dirty="0"/>
          </a:p>
        </p:txBody>
      </p:sp>
      <p:sp>
        <p:nvSpPr>
          <p:cNvPr id="3" name="Content Placeholder 2"/>
          <p:cNvSpPr>
            <a:spLocks noGrp="1"/>
          </p:cNvSpPr>
          <p:nvPr>
            <p:ph idx="1"/>
          </p:nvPr>
        </p:nvSpPr>
        <p:spPr>
          <a:xfrm>
            <a:off x="457200" y="1600200"/>
            <a:ext cx="8229600" cy="5049568"/>
          </a:xfrm>
        </p:spPr>
        <p:txBody>
          <a:bodyPr>
            <a:normAutofit fontScale="92500" lnSpcReduction="20000"/>
          </a:bodyPr>
          <a:lstStyle/>
          <a:p>
            <a:r>
              <a:rPr lang="en-US" dirty="0"/>
              <a:t>Plain text file with command to run your app</a:t>
            </a:r>
          </a:p>
          <a:p>
            <a:r>
              <a:rPr lang="en-US" dirty="0"/>
              <a:t>Either create </a:t>
            </a:r>
            <a:r>
              <a:rPr lang="en-US" b="1" dirty="0" err="1"/>
              <a:t>Procfile</a:t>
            </a:r>
            <a:r>
              <a:rPr lang="en-US" dirty="0"/>
              <a:t> in root directory of project, and add the following</a:t>
            </a:r>
          </a:p>
          <a:p>
            <a:pPr marL="0" indent="0">
              <a:buNone/>
            </a:pPr>
            <a:r>
              <a:rPr lang="en-US" b="1" dirty="0">
                <a:latin typeface="Consolas"/>
                <a:cs typeface="Consolas"/>
              </a:rPr>
              <a:t>web: node bin/www</a:t>
            </a:r>
          </a:p>
          <a:p>
            <a:pPr marL="0" indent="0">
              <a:buNone/>
            </a:pPr>
            <a:endParaRPr lang="en-US" b="1" dirty="0">
              <a:latin typeface="Consolas"/>
              <a:cs typeface="Consolas"/>
            </a:endParaRPr>
          </a:p>
          <a:p>
            <a:pPr marL="0" indent="0">
              <a:buNone/>
            </a:pPr>
            <a:r>
              <a:rPr lang="en-US" dirty="0"/>
              <a:t>Or, from root directory of project, type</a:t>
            </a:r>
          </a:p>
          <a:p>
            <a:pPr marL="0" indent="0">
              <a:buNone/>
            </a:pPr>
            <a:r>
              <a:rPr lang="en-US" b="1" dirty="0">
                <a:latin typeface="Consolas"/>
                <a:cs typeface="Consolas"/>
              </a:rPr>
              <a:t>echo "web: node bin/www" &gt; </a:t>
            </a:r>
            <a:r>
              <a:rPr lang="en-US" b="1" dirty="0" err="1">
                <a:latin typeface="Consolas"/>
                <a:cs typeface="Consolas"/>
              </a:rPr>
              <a:t>Procfile</a:t>
            </a:r>
            <a:endParaRPr lang="en-US" b="1" dirty="0">
              <a:latin typeface="Consolas"/>
              <a:cs typeface="Consolas"/>
            </a:endParaRPr>
          </a:p>
          <a:p>
            <a:pPr marL="0" indent="0">
              <a:buNone/>
            </a:pPr>
            <a:endParaRPr lang="en-US" b="1" dirty="0">
              <a:latin typeface="Consolas"/>
              <a:cs typeface="Consolas"/>
            </a:endParaRPr>
          </a:p>
          <a:p>
            <a:pPr lvl="1"/>
            <a:r>
              <a:rPr lang="en-US" dirty="0"/>
              <a:t>This use of the echo command will copy the text given to a file called </a:t>
            </a:r>
            <a:r>
              <a:rPr lang="en-US" dirty="0" err="1"/>
              <a:t>Procfile</a:t>
            </a:r>
            <a:r>
              <a:rPr lang="en-US" dirty="0"/>
              <a:t>. </a:t>
            </a:r>
          </a:p>
          <a:p>
            <a:pPr lvl="1"/>
            <a:r>
              <a:rPr lang="en-US" dirty="0"/>
              <a:t>Neat shortcut for creating .</a:t>
            </a:r>
            <a:r>
              <a:rPr lang="en-US" dirty="0" err="1"/>
              <a:t>gitignore</a:t>
            </a:r>
            <a:r>
              <a:rPr lang="en-US" dirty="0"/>
              <a:t> files too</a:t>
            </a:r>
          </a:p>
          <a:p>
            <a:pPr marL="0" indent="0">
              <a:buNone/>
            </a:pPr>
            <a:endParaRPr lang="en-US" b="1" dirty="0">
              <a:latin typeface="Consolas"/>
              <a:cs typeface="Consolas"/>
            </a:endParaRPr>
          </a:p>
        </p:txBody>
      </p:sp>
      <p:pic>
        <p:nvPicPr>
          <p:cNvPr id="5" name="Picture 4"/>
          <p:cNvPicPr>
            <a:picLocks noChangeAspect="1"/>
          </p:cNvPicPr>
          <p:nvPr/>
        </p:nvPicPr>
        <p:blipFill>
          <a:blip r:embed="rId2"/>
          <a:stretch>
            <a:fillRect/>
          </a:stretch>
        </p:blipFill>
        <p:spPr>
          <a:xfrm>
            <a:off x="5606269" y="2626405"/>
            <a:ext cx="2531726" cy="833617"/>
          </a:xfrm>
          <a:prstGeom prst="rect">
            <a:avLst/>
          </a:prstGeom>
        </p:spPr>
      </p:pic>
    </p:spTree>
    <p:extLst>
      <p:ext uri="{BB962C8B-B14F-4D97-AF65-F5344CB8AC3E}">
        <p14:creationId xmlns:p14="http://schemas.microsoft.com/office/powerpoint/2010/main" val="3556997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Verify dependencies: </a:t>
            </a:r>
            <a:r>
              <a:rPr lang="en-US" dirty="0" err="1"/>
              <a:t>package.json</a:t>
            </a:r>
            <a:endParaRPr lang="en-US" dirty="0"/>
          </a:p>
        </p:txBody>
      </p:sp>
      <p:sp>
        <p:nvSpPr>
          <p:cNvPr id="3" name="Content Placeholder 2"/>
          <p:cNvSpPr>
            <a:spLocks noGrp="1"/>
          </p:cNvSpPr>
          <p:nvPr>
            <p:ph idx="1"/>
          </p:nvPr>
        </p:nvSpPr>
        <p:spPr>
          <a:xfrm>
            <a:off x="457200" y="1600200"/>
            <a:ext cx="4439265" cy="5026744"/>
          </a:xfrm>
        </p:spPr>
        <p:txBody>
          <a:bodyPr>
            <a:normAutofit fontScale="85000" lnSpcReduction="20000"/>
          </a:bodyPr>
          <a:lstStyle/>
          <a:p>
            <a:r>
              <a:rPr lang="en-US" dirty="0"/>
              <a:t>Verify you have all of your app's dependencies listed in </a:t>
            </a:r>
            <a:r>
              <a:rPr lang="en-US" dirty="0" err="1"/>
              <a:t>package.json</a:t>
            </a:r>
            <a:endParaRPr lang="en-US" dirty="0"/>
          </a:p>
          <a:p>
            <a:endParaRPr lang="en-US" dirty="0"/>
          </a:p>
          <a:p>
            <a:r>
              <a:rPr lang="en-US" dirty="0"/>
              <a:t>We added </a:t>
            </a:r>
            <a:r>
              <a:rPr lang="en-US" dirty="0" err="1"/>
              <a:t>axios</a:t>
            </a:r>
            <a:r>
              <a:rPr lang="en-US" dirty="0"/>
              <a:t>, make sure it's listed</a:t>
            </a:r>
          </a:p>
          <a:p>
            <a:endParaRPr lang="en-US" dirty="0"/>
          </a:p>
          <a:p>
            <a:r>
              <a:rPr lang="en-US" dirty="0"/>
              <a:t>If your versions are higher than these, no problem</a:t>
            </a:r>
          </a:p>
          <a:p>
            <a:pPr marL="0" indent="0">
              <a:buNone/>
            </a:pPr>
            <a:r>
              <a:rPr lang="en-US" dirty="0"/>
              <a:t> </a:t>
            </a:r>
          </a:p>
          <a:p>
            <a:r>
              <a:rPr lang="en-US" dirty="0"/>
              <a:t>Heroku will use </a:t>
            </a:r>
            <a:r>
              <a:rPr lang="en-US" dirty="0" err="1"/>
              <a:t>package.json</a:t>
            </a:r>
            <a:r>
              <a:rPr lang="en-US" dirty="0"/>
              <a:t> to install the necessary dependencies</a:t>
            </a:r>
          </a:p>
          <a:p>
            <a:endParaRPr lang="en-US" dirty="0"/>
          </a:p>
        </p:txBody>
      </p:sp>
      <p:pic>
        <p:nvPicPr>
          <p:cNvPr id="5" name="Picture 4">
            <a:extLst>
              <a:ext uri="{FF2B5EF4-FFF2-40B4-BE49-F238E27FC236}">
                <a16:creationId xmlns:a16="http://schemas.microsoft.com/office/drawing/2014/main" id="{FB3AD09C-EA58-E94B-AC19-C04256D49111}"/>
              </a:ext>
            </a:extLst>
          </p:cNvPr>
          <p:cNvPicPr>
            <a:picLocks noChangeAspect="1"/>
          </p:cNvPicPr>
          <p:nvPr/>
        </p:nvPicPr>
        <p:blipFill>
          <a:blip r:embed="rId2"/>
          <a:stretch>
            <a:fillRect/>
          </a:stretch>
        </p:blipFill>
        <p:spPr>
          <a:xfrm>
            <a:off x="5400760" y="2059132"/>
            <a:ext cx="3643100" cy="4320886"/>
          </a:xfrm>
          <a:prstGeom prst="rect">
            <a:avLst/>
          </a:prstGeom>
        </p:spPr>
      </p:pic>
      <p:cxnSp>
        <p:nvCxnSpPr>
          <p:cNvPr id="7" name="Straight Arrow Connector 6">
            <a:extLst>
              <a:ext uri="{FF2B5EF4-FFF2-40B4-BE49-F238E27FC236}">
                <a16:creationId xmlns:a16="http://schemas.microsoft.com/office/drawing/2014/main" id="{991C5FC7-BF17-0A41-9652-D23544A724C3}"/>
              </a:ext>
            </a:extLst>
          </p:cNvPr>
          <p:cNvCxnSpPr/>
          <p:nvPr/>
        </p:nvCxnSpPr>
        <p:spPr>
          <a:xfrm>
            <a:off x="4943560" y="4259603"/>
            <a:ext cx="914400" cy="0"/>
          </a:xfrm>
          <a:prstGeom prst="straightConnector1">
            <a:avLst/>
          </a:prstGeom>
          <a:ln w="57150">
            <a:solidFill>
              <a:srgbClr val="FF26ED"/>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1767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files to </a:t>
            </a:r>
            <a:r>
              <a:rPr lang="en-US" dirty="0" err="1"/>
              <a:t>git</a:t>
            </a:r>
            <a:endParaRPr lang="en-US" dirty="0"/>
          </a:p>
        </p:txBody>
      </p:sp>
      <p:sp>
        <p:nvSpPr>
          <p:cNvPr id="3" name="Content Placeholder 2"/>
          <p:cNvSpPr>
            <a:spLocks noGrp="1"/>
          </p:cNvSpPr>
          <p:nvPr>
            <p:ph idx="1"/>
          </p:nvPr>
        </p:nvSpPr>
        <p:spPr/>
        <p:txBody>
          <a:bodyPr/>
          <a:lstStyle/>
          <a:p>
            <a:r>
              <a:rPr lang="en-US" dirty="0"/>
              <a:t>Add </a:t>
            </a:r>
            <a:r>
              <a:rPr lang="en-US" dirty="0" err="1"/>
              <a:t>Procfile</a:t>
            </a:r>
            <a:r>
              <a:rPr lang="en-US" dirty="0"/>
              <a:t>, any updates to </a:t>
            </a:r>
            <a:r>
              <a:rPr lang="en-US" dirty="0" err="1"/>
              <a:t>package.json</a:t>
            </a:r>
            <a:r>
              <a:rPr lang="en-US" dirty="0"/>
              <a:t>, and any other code updates to your git repository</a:t>
            </a:r>
          </a:p>
          <a:p>
            <a:endParaRPr lang="en-US" dirty="0"/>
          </a:p>
          <a:p>
            <a:r>
              <a:rPr lang="en-US" dirty="0"/>
              <a:t>commit your changes</a:t>
            </a:r>
          </a:p>
        </p:txBody>
      </p:sp>
    </p:spTree>
    <p:extLst>
      <p:ext uri="{BB962C8B-B14F-4D97-AF65-F5344CB8AC3E}">
        <p14:creationId xmlns:p14="http://schemas.microsoft.com/office/powerpoint/2010/main" val="1811041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00"/>
                </a:solidFill>
              </a:rPr>
              <a:t>Project Setup: </a:t>
            </a:r>
            <a:r>
              <a:rPr lang="en-US" dirty="0" err="1">
                <a:solidFill>
                  <a:srgbClr val="000000"/>
                </a:solidFill>
              </a:rPr>
              <a:t>Webstorm</a:t>
            </a:r>
            <a:endParaRPr lang="en-US" dirty="0">
              <a:solidFill>
                <a:srgbClr val="000000"/>
              </a:solidFill>
            </a:endParaRPr>
          </a:p>
        </p:txBody>
      </p:sp>
      <p:sp>
        <p:nvSpPr>
          <p:cNvPr id="7" name="Content Placeholder 6"/>
          <p:cNvSpPr>
            <a:spLocks noGrp="1"/>
          </p:cNvSpPr>
          <p:nvPr>
            <p:ph sz="quarter" idx="4"/>
          </p:nvPr>
        </p:nvSpPr>
        <p:spPr>
          <a:xfrm>
            <a:off x="457201" y="1688353"/>
            <a:ext cx="8390466" cy="4734217"/>
          </a:xfrm>
        </p:spPr>
        <p:txBody>
          <a:bodyPr>
            <a:noAutofit/>
          </a:bodyPr>
          <a:lstStyle/>
          <a:p>
            <a:r>
              <a:rPr lang="en-US" dirty="0">
                <a:solidFill>
                  <a:srgbClr val="000000"/>
                </a:solidFill>
              </a:rPr>
              <a:t>New Project &gt; </a:t>
            </a:r>
            <a:r>
              <a:rPr lang="en-US" sz="2400" dirty="0">
                <a:solidFill>
                  <a:srgbClr val="000000"/>
                </a:solidFill>
              </a:rPr>
              <a:t>Node Express application</a:t>
            </a:r>
            <a:endParaRPr lang="en-US" dirty="0">
              <a:solidFill>
                <a:srgbClr val="000000"/>
              </a:solidFill>
            </a:endParaRPr>
          </a:p>
          <a:p>
            <a:r>
              <a:rPr lang="en-US" dirty="0">
                <a:solidFill>
                  <a:srgbClr val="000000"/>
                </a:solidFill>
              </a:rPr>
              <a:t>Select </a:t>
            </a:r>
            <a:r>
              <a:rPr lang="en-US" b="1" u="sng" dirty="0">
                <a:solidFill>
                  <a:srgbClr val="000000"/>
                </a:solidFill>
              </a:rPr>
              <a:t>Handlebars</a:t>
            </a:r>
            <a:r>
              <a:rPr lang="en-US" dirty="0">
                <a:solidFill>
                  <a:srgbClr val="000000"/>
                </a:solidFill>
              </a:rPr>
              <a:t> for templates, defaults for everything else</a:t>
            </a:r>
          </a:p>
          <a:p>
            <a:r>
              <a:rPr lang="en-US" dirty="0">
                <a:solidFill>
                  <a:srgbClr val="000000"/>
                </a:solidFill>
              </a:rPr>
              <a:t>Click Create</a:t>
            </a:r>
          </a:p>
          <a:p>
            <a:pPr marL="0" indent="0">
              <a:buNone/>
            </a:pPr>
            <a:endParaRPr lang="en-US" dirty="0">
              <a:solidFill>
                <a:srgbClr val="000000"/>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6089" y="3082438"/>
            <a:ext cx="6316964" cy="3775562"/>
          </a:xfrm>
          <a:prstGeom prst="rect">
            <a:avLst/>
          </a:prstGeom>
        </p:spPr>
      </p:pic>
      <p:cxnSp>
        <p:nvCxnSpPr>
          <p:cNvPr id="12" name="Straight Arrow Connector 11"/>
          <p:cNvCxnSpPr/>
          <p:nvPr/>
        </p:nvCxnSpPr>
        <p:spPr>
          <a:xfrm flipH="1">
            <a:off x="5931647" y="5337321"/>
            <a:ext cx="1255059" cy="104588"/>
          </a:xfrm>
          <a:prstGeom prst="straightConnector1">
            <a:avLst/>
          </a:prstGeom>
          <a:ln w="38100" cmpd="sng">
            <a:solidFill>
              <a:srgbClr val="FF00FB"/>
            </a:solidFill>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stretch>
            <a:fillRect/>
          </a:stretch>
        </p:blipFill>
        <p:spPr>
          <a:xfrm>
            <a:off x="5938563" y="4318000"/>
            <a:ext cx="2924751" cy="2373582"/>
          </a:xfrm>
          <a:prstGeom prst="rect">
            <a:avLst/>
          </a:prstGeom>
          <a:ln w="38100" cmpd="sng">
            <a:solidFill>
              <a:schemeClr val="bg1">
                <a:lumMod val="50000"/>
              </a:schemeClr>
            </a:solidFill>
          </a:ln>
        </p:spPr>
      </p:pic>
    </p:spTree>
    <p:extLst>
      <p:ext uri="{BB962C8B-B14F-4D97-AF65-F5344CB8AC3E}">
        <p14:creationId xmlns:p14="http://schemas.microsoft.com/office/powerpoint/2010/main" val="22578448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app</a:t>
            </a:r>
          </a:p>
        </p:txBody>
      </p:sp>
      <p:sp>
        <p:nvSpPr>
          <p:cNvPr id="3" name="Content Placeholder 2"/>
          <p:cNvSpPr>
            <a:spLocks noGrp="1"/>
          </p:cNvSpPr>
          <p:nvPr>
            <p:ph idx="1"/>
          </p:nvPr>
        </p:nvSpPr>
        <p:spPr/>
        <p:txBody>
          <a:bodyPr/>
          <a:lstStyle/>
          <a:p>
            <a:r>
              <a:rPr lang="en-US" dirty="0"/>
              <a:t>Verify you have </a:t>
            </a:r>
            <a:r>
              <a:rPr lang="en-US" dirty="0" err="1"/>
              <a:t>Heroku</a:t>
            </a:r>
            <a:r>
              <a:rPr lang="en-US" dirty="0"/>
              <a:t> Command Line Tools installed</a:t>
            </a:r>
          </a:p>
          <a:p>
            <a:r>
              <a:rPr lang="en-US" dirty="0"/>
              <a:t>Make sure you are in the root directory of your project</a:t>
            </a:r>
          </a:p>
          <a:p>
            <a:r>
              <a:rPr lang="en-US" dirty="0"/>
              <a:t>From the root directory of your project, type</a:t>
            </a:r>
          </a:p>
          <a:p>
            <a:pPr marL="0" indent="0">
              <a:buNone/>
            </a:pPr>
            <a:endParaRPr lang="en-US" dirty="0"/>
          </a:p>
          <a:p>
            <a:pPr marL="0" indent="0">
              <a:buNone/>
            </a:pPr>
            <a:r>
              <a:rPr lang="en-US" b="1" dirty="0"/>
              <a:t>	</a:t>
            </a:r>
            <a:r>
              <a:rPr lang="en-US" b="1" dirty="0" err="1"/>
              <a:t>heroku</a:t>
            </a:r>
            <a:r>
              <a:rPr lang="en-US" b="1" dirty="0"/>
              <a:t> </a:t>
            </a:r>
            <a:r>
              <a:rPr lang="en-US" b="1" dirty="0" err="1"/>
              <a:t>apps:create</a:t>
            </a:r>
            <a:endParaRPr lang="en-US" b="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653964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to Heroku</a:t>
            </a:r>
          </a:p>
        </p:txBody>
      </p:sp>
      <p:sp>
        <p:nvSpPr>
          <p:cNvPr id="3" name="Content Placeholder 2"/>
          <p:cNvSpPr>
            <a:spLocks noGrp="1"/>
          </p:cNvSpPr>
          <p:nvPr>
            <p:ph idx="1"/>
          </p:nvPr>
        </p:nvSpPr>
        <p:spPr/>
        <p:txBody>
          <a:bodyPr/>
          <a:lstStyle/>
          <a:p>
            <a:pPr marL="0" indent="0">
              <a:buNone/>
            </a:pPr>
            <a:r>
              <a:rPr lang="en-US" dirty="0">
                <a:sym typeface="Wingdings"/>
              </a:rPr>
              <a:t>Push to Heroku</a:t>
            </a:r>
            <a:endParaRPr lang="en-US" b="1" dirty="0">
              <a:latin typeface="Consolas"/>
              <a:cs typeface="Consolas"/>
            </a:endParaRPr>
          </a:p>
          <a:p>
            <a:pPr marL="0" indent="0">
              <a:buNone/>
            </a:pPr>
            <a:endParaRPr lang="en-US" b="1" dirty="0">
              <a:latin typeface="Consolas"/>
              <a:cs typeface="Consolas"/>
            </a:endParaRPr>
          </a:p>
          <a:p>
            <a:pPr marL="0" indent="0">
              <a:buNone/>
            </a:pPr>
            <a:r>
              <a:rPr lang="en-US" b="1" dirty="0" err="1">
                <a:latin typeface="Consolas"/>
                <a:cs typeface="Consolas"/>
              </a:rPr>
              <a:t>git</a:t>
            </a:r>
            <a:r>
              <a:rPr lang="en-US" b="1" dirty="0">
                <a:latin typeface="Consolas"/>
                <a:cs typeface="Consolas"/>
              </a:rPr>
              <a:t> push </a:t>
            </a:r>
            <a:r>
              <a:rPr lang="en-US" b="1" dirty="0" err="1">
                <a:latin typeface="Consolas"/>
                <a:cs typeface="Consolas"/>
              </a:rPr>
              <a:t>heroku</a:t>
            </a:r>
            <a:r>
              <a:rPr lang="en-US" b="1" dirty="0">
                <a:latin typeface="Consolas"/>
                <a:cs typeface="Consolas"/>
              </a:rPr>
              <a:t> master</a:t>
            </a:r>
          </a:p>
          <a:p>
            <a:pPr marL="0" indent="0">
              <a:buNone/>
            </a:pPr>
            <a:endParaRPr lang="en-US" dirty="0"/>
          </a:p>
          <a:p>
            <a:pPr marL="0" indent="0">
              <a:buNone/>
            </a:pPr>
            <a:endParaRPr lang="en-US" dirty="0">
              <a:sym typeface="Wingdings"/>
            </a:endParaRPr>
          </a:p>
          <a:p>
            <a:pPr marL="0" indent="0">
              <a:buNone/>
            </a:pPr>
            <a:endParaRPr lang="en-US" dirty="0">
              <a:sym typeface="Wingdings"/>
            </a:endParaRPr>
          </a:p>
          <a:p>
            <a:pPr marL="0" indent="0">
              <a:buNone/>
            </a:pPr>
            <a:endParaRPr lang="en-US" dirty="0"/>
          </a:p>
        </p:txBody>
      </p:sp>
    </p:spTree>
    <p:extLst>
      <p:ext uri="{BB962C8B-B14F-4D97-AF65-F5344CB8AC3E}">
        <p14:creationId xmlns:p14="http://schemas.microsoft.com/office/powerpoint/2010/main" val="39345320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03345" cy="1143000"/>
          </a:xfrm>
        </p:spPr>
        <p:txBody>
          <a:bodyPr>
            <a:normAutofit fontScale="90000"/>
          </a:bodyPr>
          <a:lstStyle/>
          <a:p>
            <a:r>
              <a:rPr lang="en-US" dirty="0"/>
              <a:t>Deploy to Heroku</a:t>
            </a:r>
          </a:p>
        </p:txBody>
      </p:sp>
      <p:sp>
        <p:nvSpPr>
          <p:cNvPr id="3" name="Content Placeholder 2"/>
          <p:cNvSpPr>
            <a:spLocks noGrp="1"/>
          </p:cNvSpPr>
          <p:nvPr>
            <p:ph idx="1"/>
          </p:nvPr>
        </p:nvSpPr>
        <p:spPr>
          <a:xfrm>
            <a:off x="457200" y="1600200"/>
            <a:ext cx="3532909" cy="4525963"/>
          </a:xfrm>
        </p:spPr>
        <p:txBody>
          <a:bodyPr/>
          <a:lstStyle/>
          <a:p>
            <a:pPr marL="0" indent="0">
              <a:buNone/>
            </a:pPr>
            <a:r>
              <a:rPr lang="en-US" dirty="0">
                <a:sym typeface="Wingdings"/>
              </a:rPr>
              <a:t>Open app in browser</a:t>
            </a:r>
          </a:p>
          <a:p>
            <a:pPr marL="0" indent="0">
              <a:buNone/>
            </a:pPr>
            <a:endParaRPr lang="en-US" dirty="0"/>
          </a:p>
          <a:p>
            <a:pPr marL="0" indent="0">
              <a:buNone/>
            </a:pPr>
            <a:r>
              <a:rPr lang="en-US" b="1" dirty="0" err="1">
                <a:latin typeface="Consolas"/>
                <a:cs typeface="Consolas"/>
              </a:rPr>
              <a:t>heroku</a:t>
            </a:r>
            <a:r>
              <a:rPr lang="en-US" b="1" dirty="0">
                <a:latin typeface="Consolas"/>
                <a:cs typeface="Consolas"/>
              </a:rPr>
              <a:t> open</a:t>
            </a:r>
            <a:r>
              <a:rPr lang="en-US" dirty="0"/>
              <a:t>    </a:t>
            </a:r>
            <a:endParaRPr lang="en-US" b="1" dirty="0"/>
          </a:p>
          <a:p>
            <a:pPr marL="0" indent="0">
              <a:buNone/>
            </a:pPr>
            <a:endParaRPr lang="en-US" b="1" dirty="0"/>
          </a:p>
          <a:p>
            <a:pPr marL="0" indent="0">
              <a:buNone/>
            </a:pPr>
            <a:r>
              <a:rPr lang="en-US" dirty="0"/>
              <a:t>Your site should be live!</a:t>
            </a:r>
          </a:p>
          <a:p>
            <a:pPr marL="0" indent="0">
              <a:buNone/>
            </a:pPr>
            <a:endParaRPr lang="en-US" dirty="0">
              <a:sym typeface="Wingdings"/>
            </a:endParaRPr>
          </a:p>
          <a:p>
            <a:pPr marL="0" indent="0">
              <a:buNone/>
            </a:pPr>
            <a:endParaRPr lang="en-US" dirty="0">
              <a:sym typeface="Wingdings"/>
            </a:endParaRPr>
          </a:p>
          <a:p>
            <a:pPr marL="0" indent="0">
              <a:buNone/>
            </a:pPr>
            <a:endParaRPr lang="en-US" dirty="0"/>
          </a:p>
        </p:txBody>
      </p:sp>
      <p:pic>
        <p:nvPicPr>
          <p:cNvPr id="4" name="Picture 3">
            <a:extLst>
              <a:ext uri="{FF2B5EF4-FFF2-40B4-BE49-F238E27FC236}">
                <a16:creationId xmlns:a16="http://schemas.microsoft.com/office/drawing/2014/main" id="{95E4157C-A5CE-D944-85A1-09ABEB3A3617}"/>
              </a:ext>
            </a:extLst>
          </p:cNvPr>
          <p:cNvPicPr>
            <a:picLocks noChangeAspect="1"/>
          </p:cNvPicPr>
          <p:nvPr/>
        </p:nvPicPr>
        <p:blipFill>
          <a:blip r:embed="rId2"/>
          <a:stretch>
            <a:fillRect/>
          </a:stretch>
        </p:blipFill>
        <p:spPr>
          <a:xfrm>
            <a:off x="4360545" y="0"/>
            <a:ext cx="4783455" cy="6858000"/>
          </a:xfrm>
          <a:prstGeom prst="rect">
            <a:avLst/>
          </a:prstGeom>
        </p:spPr>
      </p:pic>
    </p:spTree>
    <p:extLst>
      <p:ext uri="{BB962C8B-B14F-4D97-AF65-F5344CB8AC3E}">
        <p14:creationId xmlns:p14="http://schemas.microsoft.com/office/powerpoint/2010/main" val="193441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23EB-99EE-EC4E-B3F1-42A159524C38}"/>
              </a:ext>
            </a:extLst>
          </p:cNvPr>
          <p:cNvSpPr>
            <a:spLocks noGrp="1"/>
          </p:cNvSpPr>
          <p:nvPr>
            <p:ph type="title"/>
          </p:nvPr>
        </p:nvSpPr>
        <p:spPr/>
        <p:txBody>
          <a:bodyPr/>
          <a:lstStyle/>
          <a:p>
            <a:r>
              <a:rPr lang="en-US" dirty="0"/>
              <a:t>Live site</a:t>
            </a:r>
          </a:p>
        </p:txBody>
      </p:sp>
      <p:sp>
        <p:nvSpPr>
          <p:cNvPr id="3" name="Content Placeholder 2">
            <a:extLst>
              <a:ext uri="{FF2B5EF4-FFF2-40B4-BE49-F238E27FC236}">
                <a16:creationId xmlns:a16="http://schemas.microsoft.com/office/drawing/2014/main" id="{273C38A1-A1D8-8E44-BABD-1E12870EAC2C}"/>
              </a:ext>
            </a:extLst>
          </p:cNvPr>
          <p:cNvSpPr>
            <a:spLocks noGrp="1"/>
          </p:cNvSpPr>
          <p:nvPr>
            <p:ph idx="1"/>
          </p:nvPr>
        </p:nvSpPr>
        <p:spPr/>
        <p:txBody>
          <a:bodyPr/>
          <a:lstStyle/>
          <a:p>
            <a:r>
              <a:rPr lang="en-US" dirty="0"/>
              <a:t>Mine's at </a:t>
            </a:r>
            <a:r>
              <a:rPr lang="en-US" dirty="0">
                <a:hlinkClick r:id="rId2"/>
              </a:rPr>
              <a:t>https://desolate-sands-34640.herokuapp.com/</a:t>
            </a:r>
            <a:r>
              <a:rPr lang="en-US" dirty="0"/>
              <a:t> </a:t>
            </a:r>
          </a:p>
        </p:txBody>
      </p:sp>
      <p:pic>
        <p:nvPicPr>
          <p:cNvPr id="4" name="Picture 3">
            <a:extLst>
              <a:ext uri="{FF2B5EF4-FFF2-40B4-BE49-F238E27FC236}">
                <a16:creationId xmlns:a16="http://schemas.microsoft.com/office/drawing/2014/main" id="{D910B8D8-1CC1-9F41-B955-3F81A72D6687}"/>
              </a:ext>
            </a:extLst>
          </p:cNvPr>
          <p:cNvPicPr>
            <a:picLocks noChangeAspect="1"/>
          </p:cNvPicPr>
          <p:nvPr/>
        </p:nvPicPr>
        <p:blipFill>
          <a:blip r:embed="rId3"/>
          <a:stretch>
            <a:fillRect/>
          </a:stretch>
        </p:blipFill>
        <p:spPr>
          <a:xfrm>
            <a:off x="3360304" y="3175000"/>
            <a:ext cx="5041900" cy="3683000"/>
          </a:xfrm>
          <a:prstGeom prst="rect">
            <a:avLst/>
          </a:prstGeom>
        </p:spPr>
      </p:pic>
    </p:spTree>
    <p:extLst>
      <p:ext uri="{BB962C8B-B14F-4D97-AF65-F5344CB8AC3E}">
        <p14:creationId xmlns:p14="http://schemas.microsoft.com/office/powerpoint/2010/main" val="3662006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Also test locally: should still work</a:t>
            </a:r>
          </a:p>
        </p:txBody>
      </p:sp>
      <p:sp>
        <p:nvSpPr>
          <p:cNvPr id="3" name="Content Placeholder 2"/>
          <p:cNvSpPr>
            <a:spLocks noGrp="1"/>
          </p:cNvSpPr>
          <p:nvPr>
            <p:ph idx="1"/>
          </p:nvPr>
        </p:nvSpPr>
        <p:spPr/>
        <p:txBody>
          <a:bodyPr>
            <a:normAutofit/>
          </a:bodyPr>
          <a:lstStyle/>
          <a:p>
            <a:r>
              <a:rPr lang="en-US" dirty="0"/>
              <a:t>Either run as normal with </a:t>
            </a:r>
            <a:r>
              <a:rPr lang="en-US" dirty="0" err="1"/>
              <a:t>nodemon</a:t>
            </a:r>
            <a:r>
              <a:rPr lang="en-US" dirty="0"/>
              <a:t> or </a:t>
            </a:r>
            <a:r>
              <a:rPr lang="en-US" dirty="0" err="1"/>
              <a:t>npm</a:t>
            </a:r>
            <a:r>
              <a:rPr lang="en-US" dirty="0"/>
              <a:t> start or click Play button in </a:t>
            </a:r>
            <a:r>
              <a:rPr lang="en-US" dirty="0" err="1"/>
              <a:t>WebStorm</a:t>
            </a:r>
            <a:endParaRPr lang="en-US" dirty="0"/>
          </a:p>
          <a:p>
            <a:r>
              <a:rPr lang="en-US" dirty="0"/>
              <a:t>or </a:t>
            </a:r>
          </a:p>
          <a:p>
            <a:pPr marL="0" indent="0">
              <a:buNone/>
            </a:pPr>
            <a:r>
              <a:rPr lang="en-US" b="1" dirty="0" err="1"/>
              <a:t>heroku</a:t>
            </a:r>
            <a:r>
              <a:rPr lang="en-US" b="1" dirty="0"/>
              <a:t> local web</a:t>
            </a:r>
            <a:endParaRPr lang="en-US" dirty="0"/>
          </a:p>
          <a:p>
            <a:r>
              <a:rPr lang="en-US" dirty="0"/>
              <a:t>2</a:t>
            </a:r>
            <a:r>
              <a:rPr lang="en-US" baseline="30000" dirty="0"/>
              <a:t>nd</a:t>
            </a:r>
            <a:r>
              <a:rPr lang="en-US" dirty="0"/>
              <a:t> option is useful for testing Heroku </a:t>
            </a:r>
            <a:r>
              <a:rPr lang="en-US" dirty="0" err="1"/>
              <a:t>Procfile</a:t>
            </a:r>
            <a:r>
              <a:rPr lang="en-US" dirty="0"/>
              <a:t> and configuration</a:t>
            </a:r>
          </a:p>
        </p:txBody>
      </p:sp>
      <p:sp>
        <p:nvSpPr>
          <p:cNvPr id="4" name="TextBox 3"/>
          <p:cNvSpPr txBox="1"/>
          <p:nvPr/>
        </p:nvSpPr>
        <p:spPr>
          <a:xfrm>
            <a:off x="3561365" y="5275246"/>
            <a:ext cx="5483993" cy="1569660"/>
          </a:xfrm>
          <a:prstGeom prst="rect">
            <a:avLst/>
          </a:prstGeom>
          <a:noFill/>
          <a:ln>
            <a:solidFill>
              <a:srgbClr val="7F7F7F"/>
            </a:solidFill>
          </a:ln>
        </p:spPr>
        <p:txBody>
          <a:bodyPr wrap="none" rtlCol="0">
            <a:spAutoFit/>
          </a:bodyPr>
          <a:lstStyle/>
          <a:p>
            <a:r>
              <a:rPr lang="en-US" sz="3200" dirty="0"/>
              <a:t>Problems? Check your logs with </a:t>
            </a:r>
          </a:p>
          <a:p>
            <a:endParaRPr lang="en-US" sz="3200" dirty="0"/>
          </a:p>
          <a:p>
            <a:r>
              <a:rPr lang="en-US" sz="3200" b="1" dirty="0" err="1">
                <a:latin typeface="Consolas"/>
                <a:cs typeface="Consolas"/>
              </a:rPr>
              <a:t>heroku</a:t>
            </a:r>
            <a:r>
              <a:rPr lang="en-US" sz="3200" b="1" dirty="0">
                <a:latin typeface="Consolas"/>
                <a:cs typeface="Consolas"/>
              </a:rPr>
              <a:t> logs</a:t>
            </a:r>
          </a:p>
        </p:txBody>
      </p:sp>
    </p:spTree>
    <p:extLst>
      <p:ext uri="{BB962C8B-B14F-4D97-AF65-F5344CB8AC3E}">
        <p14:creationId xmlns:p14="http://schemas.microsoft.com/office/powerpoint/2010/main" val="14629476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lots of things!</a:t>
            </a:r>
          </a:p>
        </p:txBody>
      </p:sp>
      <p:sp>
        <p:nvSpPr>
          <p:cNvPr id="3" name="Content Placeholder 2"/>
          <p:cNvSpPr>
            <a:spLocks noGrp="1"/>
          </p:cNvSpPr>
          <p:nvPr>
            <p:ph idx="1"/>
          </p:nvPr>
        </p:nvSpPr>
        <p:spPr/>
        <p:txBody>
          <a:bodyPr>
            <a:normAutofit fontScale="92500" lnSpcReduction="20000"/>
          </a:bodyPr>
          <a:lstStyle/>
          <a:p>
            <a:r>
              <a:rPr lang="en-US" dirty="0"/>
              <a:t>NPM, </a:t>
            </a:r>
            <a:r>
              <a:rPr lang="en-US" dirty="0" err="1"/>
              <a:t>package.json</a:t>
            </a:r>
            <a:r>
              <a:rPr lang="en-US" dirty="0"/>
              <a:t>, dependencies</a:t>
            </a:r>
          </a:p>
          <a:p>
            <a:r>
              <a:rPr lang="en-US" dirty="0" err="1"/>
              <a:t>nodemon</a:t>
            </a:r>
            <a:endParaRPr lang="en-US" dirty="0"/>
          </a:p>
          <a:p>
            <a:r>
              <a:rPr lang="en-US" dirty="0"/>
              <a:t>Express </a:t>
            </a:r>
          </a:p>
          <a:p>
            <a:r>
              <a:rPr lang="en-US" dirty="0"/>
              <a:t>Routes and routing</a:t>
            </a:r>
          </a:p>
          <a:p>
            <a:r>
              <a:rPr lang="en-US" dirty="0" err="1"/>
              <a:t>Templating</a:t>
            </a:r>
            <a:r>
              <a:rPr lang="en-US" dirty="0"/>
              <a:t> with Handlebars</a:t>
            </a:r>
          </a:p>
          <a:p>
            <a:pPr lvl="1"/>
            <a:r>
              <a:rPr lang="en-US" dirty="0"/>
              <a:t>Creating HTML, placeholders for data</a:t>
            </a:r>
          </a:p>
          <a:p>
            <a:pPr lvl="1"/>
            <a:r>
              <a:rPr lang="en-US" dirty="0"/>
              <a:t>layouts - common template shared by site</a:t>
            </a:r>
          </a:p>
          <a:p>
            <a:r>
              <a:rPr lang="en-US" dirty="0"/>
              <a:t>APIs</a:t>
            </a:r>
          </a:p>
          <a:p>
            <a:r>
              <a:rPr lang="en-US" dirty="0"/>
              <a:t>Exporting and requiring</a:t>
            </a:r>
          </a:p>
          <a:p>
            <a:r>
              <a:rPr lang="en-US" dirty="0"/>
              <a:t>Static resources: images and CSS</a:t>
            </a:r>
          </a:p>
        </p:txBody>
      </p:sp>
    </p:spTree>
    <p:extLst>
      <p:ext uri="{BB962C8B-B14F-4D97-AF65-F5344CB8AC3E}">
        <p14:creationId xmlns:p14="http://schemas.microsoft.com/office/powerpoint/2010/main" val="3780553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62971"/>
            <a:ext cx="8229600" cy="1143000"/>
          </a:xfrm>
        </p:spPr>
        <p:txBody>
          <a:bodyPr/>
          <a:lstStyle/>
          <a:p>
            <a:r>
              <a:rPr lang="en-US" dirty="0"/>
              <a:t>Files Created</a:t>
            </a:r>
          </a:p>
        </p:txBody>
      </p:sp>
      <p:sp>
        <p:nvSpPr>
          <p:cNvPr id="8" name="Content Placeholder 7"/>
          <p:cNvSpPr>
            <a:spLocks noGrp="1"/>
          </p:cNvSpPr>
          <p:nvPr>
            <p:ph idx="1"/>
          </p:nvPr>
        </p:nvSpPr>
        <p:spPr>
          <a:xfrm>
            <a:off x="217311" y="1488193"/>
            <a:ext cx="5602111" cy="4861744"/>
          </a:xfrm>
          <a:noFill/>
        </p:spPr>
        <p:txBody>
          <a:bodyPr>
            <a:noAutofit/>
          </a:bodyPr>
          <a:lstStyle/>
          <a:p>
            <a:pPr marL="0" indent="0">
              <a:buNone/>
            </a:pPr>
            <a:r>
              <a:rPr lang="en-US" sz="2400" b="1" dirty="0" err="1"/>
              <a:t>app.js</a:t>
            </a:r>
            <a:r>
              <a:rPr lang="en-US" sz="2400" dirty="0"/>
              <a:t>: main web app configuration </a:t>
            </a:r>
          </a:p>
          <a:p>
            <a:pPr marL="0" indent="0">
              <a:buNone/>
            </a:pPr>
            <a:r>
              <a:rPr lang="en-US" sz="2400" b="1" dirty="0"/>
              <a:t>bin/www</a:t>
            </a:r>
            <a:r>
              <a:rPr lang="en-US" sz="2400" dirty="0"/>
              <a:t>: code to run the server</a:t>
            </a:r>
          </a:p>
          <a:p>
            <a:pPr marL="0" indent="0">
              <a:buNone/>
            </a:pPr>
            <a:r>
              <a:rPr lang="en-US" sz="2400" b="1" dirty="0"/>
              <a:t>public</a:t>
            </a:r>
            <a:r>
              <a:rPr lang="en-US" sz="2400" dirty="0"/>
              <a:t>: images, </a:t>
            </a:r>
            <a:r>
              <a:rPr lang="en-US" sz="2400" dirty="0" err="1"/>
              <a:t>javascripts</a:t>
            </a:r>
            <a:r>
              <a:rPr lang="en-US" sz="2400" dirty="0"/>
              <a:t> and </a:t>
            </a:r>
            <a:r>
              <a:rPr lang="en-US" sz="2400" dirty="0" err="1"/>
              <a:t>stylesheets</a:t>
            </a:r>
            <a:r>
              <a:rPr lang="en-US" sz="2400" dirty="0"/>
              <a:t> - static things that are the same for every page</a:t>
            </a:r>
          </a:p>
          <a:p>
            <a:pPr marL="0" indent="0">
              <a:buNone/>
            </a:pPr>
            <a:r>
              <a:rPr lang="en-US" sz="2400" b="1" dirty="0"/>
              <a:t>routes</a:t>
            </a:r>
            <a:r>
              <a:rPr lang="en-US" sz="2400" dirty="0"/>
              <a:t>: code to handle different requests to your server</a:t>
            </a:r>
          </a:p>
          <a:p>
            <a:pPr marL="0" indent="0">
              <a:buNone/>
            </a:pPr>
            <a:r>
              <a:rPr lang="en-US" sz="2400" b="1" dirty="0"/>
              <a:t>views</a:t>
            </a:r>
            <a:r>
              <a:rPr lang="en-US" sz="2400" dirty="0"/>
              <a:t>: templates for generating HTML</a:t>
            </a:r>
          </a:p>
          <a:p>
            <a:pPr marL="0" indent="0">
              <a:buNone/>
            </a:pPr>
            <a:r>
              <a:rPr lang="en-US" sz="2400" b="1" dirty="0" err="1"/>
              <a:t>package.json</a:t>
            </a:r>
            <a:r>
              <a:rPr lang="en-US" sz="2400" dirty="0"/>
              <a:t>: data about your project, including list of dependencies</a:t>
            </a:r>
          </a:p>
          <a:p>
            <a:pPr marL="0" indent="0">
              <a:buNone/>
            </a:pPr>
            <a:r>
              <a:rPr lang="en-US" sz="2400" b="1" dirty="0" err="1"/>
              <a:t>node_modules</a:t>
            </a:r>
            <a:r>
              <a:rPr lang="en-US" sz="2400" dirty="0"/>
              <a:t>: directory for storing dependencies</a:t>
            </a:r>
          </a:p>
          <a:p>
            <a:pPr marL="0" indent="0">
              <a:buNone/>
            </a:pPr>
            <a:endParaRPr lang="en-US" sz="2400" dirty="0"/>
          </a:p>
        </p:txBody>
      </p:sp>
      <p:pic>
        <p:nvPicPr>
          <p:cNvPr id="2" name="Picture 1"/>
          <p:cNvPicPr>
            <a:picLocks noChangeAspect="1"/>
          </p:cNvPicPr>
          <p:nvPr/>
        </p:nvPicPr>
        <p:blipFill>
          <a:blip r:embed="rId2"/>
          <a:stretch>
            <a:fillRect/>
          </a:stretch>
        </p:blipFill>
        <p:spPr>
          <a:xfrm>
            <a:off x="5932311" y="1755422"/>
            <a:ext cx="2971800" cy="4394200"/>
          </a:xfrm>
          <a:prstGeom prst="rect">
            <a:avLst/>
          </a:prstGeom>
        </p:spPr>
      </p:pic>
    </p:spTree>
    <p:extLst>
      <p:ext uri="{BB962C8B-B14F-4D97-AF65-F5344CB8AC3E}">
        <p14:creationId xmlns:p14="http://schemas.microsoft.com/office/powerpoint/2010/main" val="4177853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NPM – Node Package Manager</a:t>
            </a:r>
          </a:p>
        </p:txBody>
      </p:sp>
      <p:sp>
        <p:nvSpPr>
          <p:cNvPr id="3" name="Content Placeholder 2"/>
          <p:cNvSpPr>
            <a:spLocks noGrp="1"/>
          </p:cNvSpPr>
          <p:nvPr>
            <p:ph idx="1"/>
          </p:nvPr>
        </p:nvSpPr>
        <p:spPr>
          <a:xfrm>
            <a:off x="248171" y="1600200"/>
            <a:ext cx="8643005" cy="4525963"/>
          </a:xfrm>
        </p:spPr>
        <p:txBody>
          <a:bodyPr>
            <a:normAutofit fontScale="85000" lnSpcReduction="10000"/>
          </a:bodyPr>
          <a:lstStyle/>
          <a:p>
            <a:r>
              <a:rPr lang="en-US" dirty="0"/>
              <a:t>NPM is a command line tool that connects to the NPM package repository</a:t>
            </a:r>
          </a:p>
          <a:p>
            <a:r>
              <a:rPr lang="en-US" dirty="0"/>
              <a:t>Hosts 1000’s of packages that you can add to your app</a:t>
            </a:r>
          </a:p>
          <a:p>
            <a:r>
              <a:rPr lang="en-US" dirty="0">
                <a:hlinkClick r:id="rId2"/>
              </a:rPr>
              <a:t>https://www.npmjs.com/</a:t>
            </a:r>
            <a:r>
              <a:rPr lang="en-US" dirty="0"/>
              <a:t> Search for different packages that you can add to your app</a:t>
            </a:r>
          </a:p>
          <a:p>
            <a:r>
              <a:rPr lang="en-US" dirty="0"/>
              <a:t>Quality can vary – pick popular, well maintained modules</a:t>
            </a:r>
          </a:p>
          <a:p>
            <a:r>
              <a:rPr lang="en-US" dirty="0"/>
              <a:t>Where you can </a:t>
            </a:r>
          </a:p>
          <a:p>
            <a:pPr marL="0" indent="0">
              <a:buNone/>
            </a:pPr>
            <a:r>
              <a:rPr lang="en-US" dirty="0"/>
              <a:t>find the correct version</a:t>
            </a:r>
          </a:p>
          <a:p>
            <a:pPr marL="0" indent="0">
              <a:buNone/>
            </a:pPr>
            <a:r>
              <a:rPr lang="en-US" dirty="0"/>
              <a:t>of your dependencies</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55334" y="4234266"/>
            <a:ext cx="3597959" cy="2469188"/>
          </a:xfrm>
          <a:prstGeom prst="rect">
            <a:avLst/>
          </a:prstGeom>
          <a:ln>
            <a:solidFill>
              <a:srgbClr val="7F7F7F"/>
            </a:solidFill>
          </a:ln>
        </p:spPr>
      </p:pic>
      <p:sp>
        <p:nvSpPr>
          <p:cNvPr id="5" name="TextBox 4"/>
          <p:cNvSpPr txBox="1"/>
          <p:nvPr/>
        </p:nvSpPr>
        <p:spPr>
          <a:xfrm>
            <a:off x="1591213" y="6126163"/>
            <a:ext cx="2458726" cy="461665"/>
          </a:xfrm>
          <a:prstGeom prst="rect">
            <a:avLst/>
          </a:prstGeom>
          <a:noFill/>
        </p:spPr>
        <p:txBody>
          <a:bodyPr wrap="none" rtlCol="0">
            <a:spAutoFit/>
          </a:bodyPr>
          <a:lstStyle/>
          <a:p>
            <a:r>
              <a:rPr lang="en-US" sz="2400" dirty="0"/>
              <a:t>Express at NPM -&gt;</a:t>
            </a:r>
          </a:p>
        </p:txBody>
      </p:sp>
    </p:spTree>
    <p:extLst>
      <p:ext uri="{BB962C8B-B14F-4D97-AF65-F5344CB8AC3E}">
        <p14:creationId xmlns:p14="http://schemas.microsoft.com/office/powerpoint/2010/main" val="3507838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16726</TotalTime>
  <Words>3396</Words>
  <Application>Microsoft Macintosh PowerPoint</Application>
  <PresentationFormat>On-screen Show (4:3)</PresentationFormat>
  <Paragraphs>451</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Consolas</vt:lpstr>
      <vt:lpstr>Wingdings</vt:lpstr>
      <vt:lpstr>Office Theme</vt:lpstr>
      <vt:lpstr>Web Development</vt:lpstr>
      <vt:lpstr>These slides and code:</vt:lpstr>
      <vt:lpstr>Node.js Site</vt:lpstr>
      <vt:lpstr>Required Software</vt:lpstr>
      <vt:lpstr>Install tools nodemon and express-generator</vt:lpstr>
      <vt:lpstr>Project Setup: VSCode/Sublime etc. </vt:lpstr>
      <vt:lpstr>Project Setup: Webstorm</vt:lpstr>
      <vt:lpstr>Files Created</vt:lpstr>
      <vt:lpstr>NPM – Node Package Manager</vt:lpstr>
      <vt:lpstr>package.json</vt:lpstr>
      <vt:lpstr>Run your server: Terminal</vt:lpstr>
      <vt:lpstr>Run your server: Webstorm</vt:lpstr>
      <vt:lpstr>Browser</vt:lpstr>
      <vt:lpstr>Components of your app: app.js</vt:lpstr>
      <vt:lpstr>Components: views</vt:lpstr>
      <vt:lpstr>Components of your app: routes</vt:lpstr>
      <vt:lpstr>Where does the page come from?</vt:lpstr>
      <vt:lpstr>routes/index.js</vt:lpstr>
      <vt:lpstr>routes/index.js</vt:lpstr>
      <vt:lpstr>routes/index.js</vt:lpstr>
      <vt:lpstr>Templates</vt:lpstr>
      <vt:lpstr>Templates</vt:lpstr>
      <vt:lpstr>Adding another page</vt:lpstr>
      <vt:lpstr>Restarting your server</vt:lpstr>
      <vt:lpstr>Reminder: goal is to build a currency converter site</vt:lpstr>
      <vt:lpstr>Build the home screen template</vt:lpstr>
      <vt:lpstr>views/index.hbs Delete all the existing text and replace with this HTML</vt:lpstr>
      <vt:lpstr>routes/index.js</vt:lpstr>
      <vt:lpstr>Modify layout.hbs</vt:lpstr>
      <vt:lpstr>Check your home page</vt:lpstr>
      <vt:lpstr>Requests</vt:lpstr>
      <vt:lpstr>Error Handling: Not Found</vt:lpstr>
      <vt:lpstr>Create a new route: routes/index.js</vt:lpstr>
      <vt:lpstr>Now try clicking the button</vt:lpstr>
      <vt:lpstr>Where's the data going to come from?</vt:lpstr>
      <vt:lpstr>Get exchange rate data from API</vt:lpstr>
      <vt:lpstr>Install axios</vt:lpstr>
      <vt:lpstr>routes/index.js</vt:lpstr>
      <vt:lpstr>PowerPoint Presentation</vt:lpstr>
      <vt:lpstr>Too many decimal places?</vt:lpstr>
      <vt:lpstr>Make a template to show the result</vt:lpstr>
      <vt:lpstr>Modify the route routes/ index.js)</vt:lpstr>
      <vt:lpstr>Run and test</vt:lpstr>
      <vt:lpstr>Modifying the template</vt:lpstr>
      <vt:lpstr>Linking the about page</vt:lpstr>
      <vt:lpstr>views/layout.hbs</vt:lpstr>
      <vt:lpstr>Run and test</vt:lpstr>
      <vt:lpstr>Your turn</vt:lpstr>
      <vt:lpstr>What other features might we need?</vt:lpstr>
      <vt:lpstr>Styles</vt:lpstr>
      <vt:lpstr>public/stylesheets/style.css</vt:lpstr>
      <vt:lpstr>Images</vt:lpstr>
      <vt:lpstr>Images</vt:lpstr>
      <vt:lpstr>Add about image to views/about.hbs</vt:lpstr>
      <vt:lpstr>Adding the money.png image as a background</vt:lpstr>
      <vt:lpstr>Adding the money. image as a background</vt:lpstr>
      <vt:lpstr>Challenge</vt:lpstr>
      <vt:lpstr>Entire site is at…</vt:lpstr>
      <vt:lpstr>Version control</vt:lpstr>
      <vt:lpstr>Version control: Command Line</vt:lpstr>
      <vt:lpstr>Version control: Webstorm</vt:lpstr>
      <vt:lpstr>Deploying to Heroku</vt:lpstr>
      <vt:lpstr>Heroku</vt:lpstr>
      <vt:lpstr>Let's add To Do app to Heroku</vt:lpstr>
      <vt:lpstr>Create Git Repository</vt:lpstr>
      <vt:lpstr>Create Git Repository</vt:lpstr>
      <vt:lpstr>Create Procfile</vt:lpstr>
      <vt:lpstr>Verify dependencies: package.json</vt:lpstr>
      <vt:lpstr>Add files to git</vt:lpstr>
      <vt:lpstr>Create app</vt:lpstr>
      <vt:lpstr>Deploy to Heroku</vt:lpstr>
      <vt:lpstr>Deploy to Heroku</vt:lpstr>
      <vt:lpstr>Live site</vt:lpstr>
      <vt:lpstr>Also test locally: should still work</vt:lpstr>
      <vt:lpstr>Summary - lots of things!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dc:title>
  <dc:creator>mctc</dc:creator>
  <cp:lastModifiedBy>Clara James</cp:lastModifiedBy>
  <cp:revision>608</cp:revision>
  <dcterms:created xsi:type="dcterms:W3CDTF">2016-01-29T18:01:33Z</dcterms:created>
  <dcterms:modified xsi:type="dcterms:W3CDTF">2019-09-23T13:58:16Z</dcterms:modified>
</cp:coreProperties>
</file>